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80" r:id="rId11"/>
    <p:sldId id="281" r:id="rId12"/>
    <p:sldId id="282" r:id="rId13"/>
    <p:sldId id="272" r:id="rId14"/>
    <p:sldId id="268" r:id="rId15"/>
    <p:sldId id="269" r:id="rId16"/>
    <p:sldId id="270" r:id="rId17"/>
    <p:sldId id="271" r:id="rId18"/>
    <p:sldId id="267" r:id="rId19"/>
    <p:sldId id="273" r:id="rId20"/>
    <p:sldId id="274" r:id="rId21"/>
    <p:sldId id="275" r:id="rId22"/>
    <p:sldId id="276" r:id="rId23"/>
    <p:sldId id="277" r:id="rId24"/>
    <p:sldId id="278" r:id="rId25"/>
    <p:sldId id="259" r:id="rId26"/>
    <p:sldId id="279" r:id="rId2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89D"/>
    <a:srgbClr val="DDE9F7"/>
    <a:srgbClr val="3E5891"/>
    <a:srgbClr val="7B92B4"/>
    <a:srgbClr val="B0C1D7"/>
    <a:srgbClr val="7E92B7"/>
    <a:srgbClr val="3F5A91"/>
    <a:srgbClr val="405B92"/>
    <a:srgbClr val="8898BA"/>
    <a:srgbClr val="3C5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1A441-D5B7-4CB7-AD18-7C58BB2C18E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31AD599-4E09-4727-BBDB-B48222227BE6}">
      <dgm:prSet phldrT="[Текст]"/>
      <dgm:spPr>
        <a:solidFill>
          <a:srgbClr val="53689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uk-UA" dirty="0"/>
            <a:t>2022</a:t>
          </a:r>
        </a:p>
      </dgm:t>
    </dgm:pt>
    <dgm:pt modelId="{232CB2D8-68A7-4C56-B35C-C96DFB9139CA}" type="parTrans" cxnId="{E9F2E7C5-DAC6-460F-9B93-F68A3B602C1C}">
      <dgm:prSet/>
      <dgm:spPr/>
      <dgm:t>
        <a:bodyPr/>
        <a:lstStyle/>
        <a:p>
          <a:endParaRPr lang="uk-UA"/>
        </a:p>
      </dgm:t>
    </dgm:pt>
    <dgm:pt modelId="{1CECF3AC-0A6E-4E4C-AE26-016A994449F0}" type="sibTrans" cxnId="{E9F2E7C5-DAC6-460F-9B93-F68A3B602C1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uk-UA"/>
        </a:p>
      </dgm:t>
    </dgm:pt>
    <dgm:pt modelId="{91B8E2D4-FA2F-4751-A66C-C0985BA02CD5}">
      <dgm:prSet phldrT="[Текст]"/>
      <dgm:spPr>
        <a:solidFill>
          <a:srgbClr val="53689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uk-UA" dirty="0"/>
            <a:t>2023</a:t>
          </a:r>
        </a:p>
      </dgm:t>
    </dgm:pt>
    <dgm:pt modelId="{97DDCAF6-4BA3-4CBA-B695-3D043EA8735A}" type="parTrans" cxnId="{CD040278-A134-4433-AA84-AF76BFBA2F88}">
      <dgm:prSet/>
      <dgm:spPr/>
      <dgm:t>
        <a:bodyPr/>
        <a:lstStyle/>
        <a:p>
          <a:endParaRPr lang="uk-UA"/>
        </a:p>
      </dgm:t>
    </dgm:pt>
    <dgm:pt modelId="{C39B39C3-CFCB-40A3-A361-1AD182313AD7}" type="sibTrans" cxnId="{CD040278-A134-4433-AA84-AF76BFBA2F8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uk-UA"/>
        </a:p>
      </dgm:t>
    </dgm:pt>
    <dgm:pt modelId="{6A3D5A3A-56B7-44E0-A470-14DCED52D92B}" type="pres">
      <dgm:prSet presAssocID="{1EA1A441-D5B7-4CB7-AD18-7C58BB2C18EE}" presName="Name0" presStyleCnt="0">
        <dgm:presLayoutVars>
          <dgm:chMax val="7"/>
          <dgm:chPref val="7"/>
          <dgm:dir/>
        </dgm:presLayoutVars>
      </dgm:prSet>
      <dgm:spPr/>
    </dgm:pt>
    <dgm:pt modelId="{4F65C6F1-8AA3-455F-B2F2-CCB23A150C65}" type="pres">
      <dgm:prSet presAssocID="{1EA1A441-D5B7-4CB7-AD18-7C58BB2C18EE}" presName="dot1" presStyleLbl="alignNode1" presStyleIdx="0" presStyleCnt="10"/>
      <dgm:spPr/>
    </dgm:pt>
    <dgm:pt modelId="{C589E889-0ABF-4E3C-817D-83F2CF8F1D07}" type="pres">
      <dgm:prSet presAssocID="{1EA1A441-D5B7-4CB7-AD18-7C58BB2C18EE}" presName="dot2" presStyleLbl="alignNode1" presStyleIdx="1" presStyleCnt="10"/>
      <dgm:spPr/>
    </dgm:pt>
    <dgm:pt modelId="{2D990AE2-669C-4641-8744-B38F04E7C32D}" type="pres">
      <dgm:prSet presAssocID="{1EA1A441-D5B7-4CB7-AD18-7C58BB2C18EE}" presName="dot3" presStyleLbl="alignNode1" presStyleIdx="2" presStyleCnt="10"/>
      <dgm:spPr/>
    </dgm:pt>
    <dgm:pt modelId="{0DA3E0A5-C4F4-4E4B-9C94-E83CFDE2A21B}" type="pres">
      <dgm:prSet presAssocID="{1EA1A441-D5B7-4CB7-AD18-7C58BB2C18EE}" presName="dotArrow1" presStyleLbl="alignNode1" presStyleIdx="3" presStyleCnt="10"/>
      <dgm:spPr/>
    </dgm:pt>
    <dgm:pt modelId="{0328D96E-1B62-4402-A7D0-C9CEADEDABE3}" type="pres">
      <dgm:prSet presAssocID="{1EA1A441-D5B7-4CB7-AD18-7C58BB2C18EE}" presName="dotArrow2" presStyleLbl="alignNode1" presStyleIdx="4" presStyleCnt="10"/>
      <dgm:spPr/>
    </dgm:pt>
    <dgm:pt modelId="{78BDB542-A8B6-4E1A-B0CA-4742C24F1A2E}" type="pres">
      <dgm:prSet presAssocID="{1EA1A441-D5B7-4CB7-AD18-7C58BB2C18EE}" presName="dotArrow3" presStyleLbl="alignNode1" presStyleIdx="5" presStyleCnt="10"/>
      <dgm:spPr/>
    </dgm:pt>
    <dgm:pt modelId="{3509711E-3358-4ACD-8ADB-24F77739B7B9}" type="pres">
      <dgm:prSet presAssocID="{1EA1A441-D5B7-4CB7-AD18-7C58BB2C18EE}" presName="dotArrow4" presStyleLbl="alignNode1" presStyleIdx="6" presStyleCnt="10"/>
      <dgm:spPr/>
    </dgm:pt>
    <dgm:pt modelId="{475A7E2F-B433-4692-9D30-24D26E93D726}" type="pres">
      <dgm:prSet presAssocID="{1EA1A441-D5B7-4CB7-AD18-7C58BB2C18EE}" presName="dotArrow5" presStyleLbl="alignNode1" presStyleIdx="7" presStyleCnt="10"/>
      <dgm:spPr/>
    </dgm:pt>
    <dgm:pt modelId="{ECE2BA7F-7DA7-4832-B13B-6C675997631D}" type="pres">
      <dgm:prSet presAssocID="{1EA1A441-D5B7-4CB7-AD18-7C58BB2C18EE}" presName="dotArrow6" presStyleLbl="alignNode1" presStyleIdx="8" presStyleCnt="10"/>
      <dgm:spPr/>
    </dgm:pt>
    <dgm:pt modelId="{7B8DDA6C-D25B-47DB-A39D-FE8019D65E0A}" type="pres">
      <dgm:prSet presAssocID="{1EA1A441-D5B7-4CB7-AD18-7C58BB2C18EE}" presName="dotArrow7" presStyleLbl="alignNode1" presStyleIdx="9" presStyleCnt="10"/>
      <dgm:spPr/>
    </dgm:pt>
    <dgm:pt modelId="{113D7489-5117-42C8-BB1C-F419CC1AFEF5}" type="pres">
      <dgm:prSet presAssocID="{931AD599-4E09-4727-BBDB-B48222227BE6}" presName="parTx1" presStyleLbl="node1" presStyleIdx="0" presStyleCnt="2"/>
      <dgm:spPr/>
    </dgm:pt>
    <dgm:pt modelId="{93E5E0EA-14B5-49A9-A476-7E4F4D0BCA83}" type="pres">
      <dgm:prSet presAssocID="{1CECF3AC-0A6E-4E4C-AE26-016A994449F0}" presName="picture1" presStyleCnt="0"/>
      <dgm:spPr/>
    </dgm:pt>
    <dgm:pt modelId="{0286BE1E-D781-4BDB-B048-C687BF9F70B8}" type="pres">
      <dgm:prSet presAssocID="{1CECF3AC-0A6E-4E4C-AE26-016A994449F0}" presName="imageRepeatNode" presStyleLbl="fgImgPlace1" presStyleIdx="0" presStyleCnt="2"/>
      <dgm:spPr/>
    </dgm:pt>
    <dgm:pt modelId="{1BCA67EC-2CB3-477D-A124-71EE9F435658}" type="pres">
      <dgm:prSet presAssocID="{91B8E2D4-FA2F-4751-A66C-C0985BA02CD5}" presName="parTx2" presStyleLbl="node1" presStyleIdx="1" presStyleCnt="2"/>
      <dgm:spPr/>
    </dgm:pt>
    <dgm:pt modelId="{3CDD65C7-0755-4549-A8DE-0139D0A54021}" type="pres">
      <dgm:prSet presAssocID="{C39B39C3-CFCB-40A3-A361-1AD182313AD7}" presName="picture2" presStyleCnt="0"/>
      <dgm:spPr/>
    </dgm:pt>
    <dgm:pt modelId="{8324F245-CBFC-47FB-A551-1DAC985B2D94}" type="pres">
      <dgm:prSet presAssocID="{C39B39C3-CFCB-40A3-A361-1AD182313AD7}" presName="imageRepeatNode" presStyleLbl="fgImgPlace1" presStyleIdx="1" presStyleCnt="2"/>
      <dgm:spPr/>
    </dgm:pt>
  </dgm:ptLst>
  <dgm:cxnLst>
    <dgm:cxn modelId="{0A63ED41-0380-4587-A637-B4E8C1C2CA26}" type="presOf" srcId="{91B8E2D4-FA2F-4751-A66C-C0985BA02CD5}" destId="{1BCA67EC-2CB3-477D-A124-71EE9F435658}" srcOrd="0" destOrd="0" presId="urn:microsoft.com/office/officeart/2008/layout/AscendingPictureAccentProcess"/>
    <dgm:cxn modelId="{BEB69B62-DAF2-49F9-B6E1-192CF0299E68}" type="presOf" srcId="{1CECF3AC-0A6E-4E4C-AE26-016A994449F0}" destId="{0286BE1E-D781-4BDB-B048-C687BF9F70B8}" srcOrd="0" destOrd="0" presId="urn:microsoft.com/office/officeart/2008/layout/AscendingPictureAccentProcess"/>
    <dgm:cxn modelId="{97B1094D-D4D4-4636-A682-8CF10D1E0793}" type="presOf" srcId="{C39B39C3-CFCB-40A3-A361-1AD182313AD7}" destId="{8324F245-CBFC-47FB-A551-1DAC985B2D94}" srcOrd="0" destOrd="0" presId="urn:microsoft.com/office/officeart/2008/layout/AscendingPictureAccentProcess"/>
    <dgm:cxn modelId="{CD040278-A134-4433-AA84-AF76BFBA2F88}" srcId="{1EA1A441-D5B7-4CB7-AD18-7C58BB2C18EE}" destId="{91B8E2D4-FA2F-4751-A66C-C0985BA02CD5}" srcOrd="1" destOrd="0" parTransId="{97DDCAF6-4BA3-4CBA-B695-3D043EA8735A}" sibTransId="{C39B39C3-CFCB-40A3-A361-1AD182313AD7}"/>
    <dgm:cxn modelId="{C6F93FB8-A9AC-45FD-A603-B4D784F7BD98}" type="presOf" srcId="{931AD599-4E09-4727-BBDB-B48222227BE6}" destId="{113D7489-5117-42C8-BB1C-F419CC1AFEF5}" srcOrd="0" destOrd="0" presId="urn:microsoft.com/office/officeart/2008/layout/AscendingPictureAccentProcess"/>
    <dgm:cxn modelId="{E9F2E7C5-DAC6-460F-9B93-F68A3B602C1C}" srcId="{1EA1A441-D5B7-4CB7-AD18-7C58BB2C18EE}" destId="{931AD599-4E09-4727-BBDB-B48222227BE6}" srcOrd="0" destOrd="0" parTransId="{232CB2D8-68A7-4C56-B35C-C96DFB9139CA}" sibTransId="{1CECF3AC-0A6E-4E4C-AE26-016A994449F0}"/>
    <dgm:cxn modelId="{21F22FE4-17AD-4EC9-A39F-6671C8BD6AE1}" type="presOf" srcId="{1EA1A441-D5B7-4CB7-AD18-7C58BB2C18EE}" destId="{6A3D5A3A-56B7-44E0-A470-14DCED52D92B}" srcOrd="0" destOrd="0" presId="urn:microsoft.com/office/officeart/2008/layout/AscendingPictureAccentProcess"/>
    <dgm:cxn modelId="{DF0D5B96-58EF-430E-BE3B-5CD7429F2EBE}" type="presParOf" srcId="{6A3D5A3A-56B7-44E0-A470-14DCED52D92B}" destId="{4F65C6F1-8AA3-455F-B2F2-CCB23A150C65}" srcOrd="0" destOrd="0" presId="urn:microsoft.com/office/officeart/2008/layout/AscendingPictureAccentProcess"/>
    <dgm:cxn modelId="{DF4DB8C3-E683-4E23-B9AB-76ACF87AA01B}" type="presParOf" srcId="{6A3D5A3A-56B7-44E0-A470-14DCED52D92B}" destId="{C589E889-0ABF-4E3C-817D-83F2CF8F1D07}" srcOrd="1" destOrd="0" presId="urn:microsoft.com/office/officeart/2008/layout/AscendingPictureAccentProcess"/>
    <dgm:cxn modelId="{4440BBE7-8295-4D7F-9713-BCD26038D632}" type="presParOf" srcId="{6A3D5A3A-56B7-44E0-A470-14DCED52D92B}" destId="{2D990AE2-669C-4641-8744-B38F04E7C32D}" srcOrd="2" destOrd="0" presId="urn:microsoft.com/office/officeart/2008/layout/AscendingPictureAccentProcess"/>
    <dgm:cxn modelId="{9D8F3A8C-7B96-4B1E-BAF7-952F704A202D}" type="presParOf" srcId="{6A3D5A3A-56B7-44E0-A470-14DCED52D92B}" destId="{0DA3E0A5-C4F4-4E4B-9C94-E83CFDE2A21B}" srcOrd="3" destOrd="0" presId="urn:microsoft.com/office/officeart/2008/layout/AscendingPictureAccentProcess"/>
    <dgm:cxn modelId="{CABEC377-050B-426C-B356-517E76809286}" type="presParOf" srcId="{6A3D5A3A-56B7-44E0-A470-14DCED52D92B}" destId="{0328D96E-1B62-4402-A7D0-C9CEADEDABE3}" srcOrd="4" destOrd="0" presId="urn:microsoft.com/office/officeart/2008/layout/AscendingPictureAccentProcess"/>
    <dgm:cxn modelId="{35BB16C6-A8E6-4D33-AA8C-E14A49AFB437}" type="presParOf" srcId="{6A3D5A3A-56B7-44E0-A470-14DCED52D92B}" destId="{78BDB542-A8B6-4E1A-B0CA-4742C24F1A2E}" srcOrd="5" destOrd="0" presId="urn:microsoft.com/office/officeart/2008/layout/AscendingPictureAccentProcess"/>
    <dgm:cxn modelId="{C707EF3D-915E-427D-8F9C-DBC913461FB8}" type="presParOf" srcId="{6A3D5A3A-56B7-44E0-A470-14DCED52D92B}" destId="{3509711E-3358-4ACD-8ADB-24F77739B7B9}" srcOrd="6" destOrd="0" presId="urn:microsoft.com/office/officeart/2008/layout/AscendingPictureAccentProcess"/>
    <dgm:cxn modelId="{BB3CEBA9-5B57-4DA0-B5A7-B407B2947F87}" type="presParOf" srcId="{6A3D5A3A-56B7-44E0-A470-14DCED52D92B}" destId="{475A7E2F-B433-4692-9D30-24D26E93D726}" srcOrd="7" destOrd="0" presId="urn:microsoft.com/office/officeart/2008/layout/AscendingPictureAccentProcess"/>
    <dgm:cxn modelId="{FD9F7257-8764-4E41-BD1C-0EC28443C605}" type="presParOf" srcId="{6A3D5A3A-56B7-44E0-A470-14DCED52D92B}" destId="{ECE2BA7F-7DA7-4832-B13B-6C675997631D}" srcOrd="8" destOrd="0" presId="urn:microsoft.com/office/officeart/2008/layout/AscendingPictureAccentProcess"/>
    <dgm:cxn modelId="{00F5D0A9-C07D-4AEE-8AC2-5F4425AE309B}" type="presParOf" srcId="{6A3D5A3A-56B7-44E0-A470-14DCED52D92B}" destId="{7B8DDA6C-D25B-47DB-A39D-FE8019D65E0A}" srcOrd="9" destOrd="0" presId="urn:microsoft.com/office/officeart/2008/layout/AscendingPictureAccentProcess"/>
    <dgm:cxn modelId="{4E8212E3-740D-4C36-B036-5EFA9F40A783}" type="presParOf" srcId="{6A3D5A3A-56B7-44E0-A470-14DCED52D92B}" destId="{113D7489-5117-42C8-BB1C-F419CC1AFEF5}" srcOrd="10" destOrd="0" presId="urn:microsoft.com/office/officeart/2008/layout/AscendingPictureAccentProcess"/>
    <dgm:cxn modelId="{BCAE97E3-D69E-4C40-A34D-51876F5636EA}" type="presParOf" srcId="{6A3D5A3A-56B7-44E0-A470-14DCED52D92B}" destId="{93E5E0EA-14B5-49A9-A476-7E4F4D0BCA83}" srcOrd="11" destOrd="0" presId="urn:microsoft.com/office/officeart/2008/layout/AscendingPictureAccentProcess"/>
    <dgm:cxn modelId="{D6DF8A7B-45B7-42A3-9E59-AEF641E6A84E}" type="presParOf" srcId="{93E5E0EA-14B5-49A9-A476-7E4F4D0BCA83}" destId="{0286BE1E-D781-4BDB-B048-C687BF9F70B8}" srcOrd="0" destOrd="0" presId="urn:microsoft.com/office/officeart/2008/layout/AscendingPictureAccentProcess"/>
    <dgm:cxn modelId="{7EF0FA6C-C16A-415C-BE7F-061E57C199F1}" type="presParOf" srcId="{6A3D5A3A-56B7-44E0-A470-14DCED52D92B}" destId="{1BCA67EC-2CB3-477D-A124-71EE9F435658}" srcOrd="12" destOrd="0" presId="urn:microsoft.com/office/officeart/2008/layout/AscendingPictureAccentProcess"/>
    <dgm:cxn modelId="{C6873E21-496B-4B8A-BD4E-52EFB53616B3}" type="presParOf" srcId="{6A3D5A3A-56B7-44E0-A470-14DCED52D92B}" destId="{3CDD65C7-0755-4549-A8DE-0139D0A54021}" srcOrd="13" destOrd="0" presId="urn:microsoft.com/office/officeart/2008/layout/AscendingPictureAccentProcess"/>
    <dgm:cxn modelId="{4998F04B-128E-4792-81B4-F707DE266A48}" type="presParOf" srcId="{3CDD65C7-0755-4549-A8DE-0139D0A54021}" destId="{8324F245-CBFC-47FB-A551-1DAC985B2D9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5C6F1-8AA3-455F-B2F2-CCB23A150C65}">
      <dsp:nvSpPr>
        <dsp:cNvPr id="0" name=""/>
        <dsp:cNvSpPr/>
      </dsp:nvSpPr>
      <dsp:spPr>
        <a:xfrm>
          <a:off x="3356795" y="3108889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9E889-0ABF-4E3C-817D-83F2CF8F1D07}">
      <dsp:nvSpPr>
        <dsp:cNvPr id="0" name=""/>
        <dsp:cNvSpPr/>
      </dsp:nvSpPr>
      <dsp:spPr>
        <a:xfrm>
          <a:off x="3192929" y="3371492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90AE2-669C-4641-8744-B38F04E7C32D}">
      <dsp:nvSpPr>
        <dsp:cNvPr id="0" name=""/>
        <dsp:cNvSpPr/>
      </dsp:nvSpPr>
      <dsp:spPr>
        <a:xfrm>
          <a:off x="2997637" y="3598850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3E0A5-C4F4-4E4B-9C94-E83CFDE2A21B}">
      <dsp:nvSpPr>
        <dsp:cNvPr id="0" name=""/>
        <dsp:cNvSpPr/>
      </dsp:nvSpPr>
      <dsp:spPr>
        <a:xfrm>
          <a:off x="3231090" y="465982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8D96E-1B62-4402-A7D0-C9CEADEDABE3}">
      <dsp:nvSpPr>
        <dsp:cNvPr id="0" name=""/>
        <dsp:cNvSpPr/>
      </dsp:nvSpPr>
      <dsp:spPr>
        <a:xfrm>
          <a:off x="3481003" y="317058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DB542-A8B6-4E1A-B0CA-4742C24F1A2E}">
      <dsp:nvSpPr>
        <dsp:cNvPr id="0" name=""/>
        <dsp:cNvSpPr/>
      </dsp:nvSpPr>
      <dsp:spPr>
        <a:xfrm>
          <a:off x="3730169" y="168134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09711E-3358-4ACD-8ADB-24F77739B7B9}">
      <dsp:nvSpPr>
        <dsp:cNvPr id="0" name=""/>
        <dsp:cNvSpPr/>
      </dsp:nvSpPr>
      <dsp:spPr>
        <a:xfrm>
          <a:off x="3979334" y="317058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A7E2F-B433-4692-9D30-24D26E93D726}">
      <dsp:nvSpPr>
        <dsp:cNvPr id="0" name=""/>
        <dsp:cNvSpPr/>
      </dsp:nvSpPr>
      <dsp:spPr>
        <a:xfrm>
          <a:off x="4229248" y="465982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2BA7F-7DA7-4832-B13B-6C675997631D}">
      <dsp:nvSpPr>
        <dsp:cNvPr id="0" name=""/>
        <dsp:cNvSpPr/>
      </dsp:nvSpPr>
      <dsp:spPr>
        <a:xfrm>
          <a:off x="3730169" y="482364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DDA6C-D25B-47DB-A39D-FE8019D65E0A}">
      <dsp:nvSpPr>
        <dsp:cNvPr id="0" name=""/>
        <dsp:cNvSpPr/>
      </dsp:nvSpPr>
      <dsp:spPr>
        <a:xfrm>
          <a:off x="3730169" y="796594"/>
          <a:ext cx="187061" cy="187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D7489-5117-42C8-BB1C-F419CC1AFEF5}">
      <dsp:nvSpPr>
        <dsp:cNvPr id="0" name=""/>
        <dsp:cNvSpPr/>
      </dsp:nvSpPr>
      <dsp:spPr>
        <a:xfrm>
          <a:off x="2208240" y="4282120"/>
          <a:ext cx="4034534" cy="1082182"/>
        </a:xfrm>
        <a:prstGeom prst="roundRect">
          <a:avLst/>
        </a:prstGeom>
        <a:solidFill>
          <a:srgbClr val="53689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976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500" kern="1200" dirty="0"/>
            <a:t>2022</a:t>
          </a:r>
        </a:p>
      </dsp:txBody>
      <dsp:txXfrm>
        <a:off x="2261068" y="4334948"/>
        <a:ext cx="3928878" cy="976526"/>
      </dsp:txXfrm>
    </dsp:sp>
    <dsp:sp modelId="{0286BE1E-D781-4BDB-B048-C687BF9F70B8}">
      <dsp:nvSpPr>
        <dsp:cNvPr id="0" name=""/>
        <dsp:cNvSpPr/>
      </dsp:nvSpPr>
      <dsp:spPr>
        <a:xfrm>
          <a:off x="1089614" y="3221780"/>
          <a:ext cx="1870611" cy="18704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A67EC-2CB3-477D-A124-71EE9F435658}">
      <dsp:nvSpPr>
        <dsp:cNvPr id="0" name=""/>
        <dsp:cNvSpPr/>
      </dsp:nvSpPr>
      <dsp:spPr>
        <a:xfrm>
          <a:off x="3913489" y="2165412"/>
          <a:ext cx="4034534" cy="1082182"/>
        </a:xfrm>
        <a:prstGeom prst="roundRect">
          <a:avLst/>
        </a:prstGeom>
        <a:solidFill>
          <a:srgbClr val="53689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976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500" kern="1200" dirty="0"/>
            <a:t>2023</a:t>
          </a:r>
        </a:p>
      </dsp:txBody>
      <dsp:txXfrm>
        <a:off x="3966317" y="2218240"/>
        <a:ext cx="3928878" cy="976526"/>
      </dsp:txXfrm>
    </dsp:sp>
    <dsp:sp modelId="{8324F245-CBFC-47FB-A551-1DAC985B2D94}">
      <dsp:nvSpPr>
        <dsp:cNvPr id="0" name=""/>
        <dsp:cNvSpPr/>
      </dsp:nvSpPr>
      <dsp:spPr>
        <a:xfrm>
          <a:off x="2794863" y="1105072"/>
          <a:ext cx="1870611" cy="18704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EBAB3-4A4D-4818-9318-BA80A2679D9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32F0D-22E2-4896-87B1-8A00C969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3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32F0D-22E2-4896-87B1-8A00C96951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10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32F0D-22E2-4896-87B1-8A00C96951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8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32F0D-22E2-4896-87B1-8A00C96951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6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32F0D-22E2-4896-87B1-8A00C96951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6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32F0D-22E2-4896-87B1-8A00C96951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80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32F0D-22E2-4896-87B1-8A00C96951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2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099FD-1137-4C83-AD3F-8CA339DF1028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14363-19E4-4B56-9E34-A362F4D6A4B9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24688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576B-14D1-4964-AC14-780311FCD4B4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0B017-8920-453F-89F7-9851B828A5B2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42474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7BCC-D7EC-4777-AED0-9FAC873A87AA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A9331-D264-48DF-B26B-17C16755ACDC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12557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3022B-19D5-4AA1-86DE-4A59467270F8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0671D-9521-4CE6-AB15-D792B02212A5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46507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3D95-363F-4D6D-9BB3-446E595254F3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1687F-EFDC-46F0-90F7-744A5351C00F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632966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668FE-AA43-45FE-BF43-3D5CA067225F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B20A8-C53C-4761-9ABD-18721A82EC61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53783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134EF-8A5B-4D7E-8C6A-48A9BECA9E34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85EB7-7B66-423F-87CD-5CCFB7B14954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78979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70D8-AB45-4A7E-91C2-AE2E82E497AE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DBCD8-976C-4200-8690-3738922112C2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507967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E2A6F-7750-49F7-9B99-9975B72D8B22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EFCFF-61B5-4C21-832A-94467C097496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58345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66311-F2CA-48F1-B20E-AFDBAA1FA402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6D5B2-8B50-45A1-974A-2838E1DB589E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40215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8CE02-971E-4AC1-A07D-FC330238A1D8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D2586-AD71-4C58-8CF7-1BB65A2E8CB3}" type="slidenum">
              <a:rPr lang="fr-CA" altLang="en-US"/>
              <a:pPr/>
              <a:t>‹#›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4482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</a:t>
            </a:r>
            <a:endParaRPr lang="fr-CA" altLang="en-US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  <a:endParaRPr lang="fr-CA" alt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037772-F38E-4C90-9354-F9345298B7C3}" type="datetimeFigureOut">
              <a:rPr lang="fr-FR"/>
              <a:pPr>
                <a:defRPr/>
              </a:pPr>
              <a:t>16/03/2024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77A9456-7C85-4F4C-A415-421D0EEBB585}" type="slidenum">
              <a:rPr lang="fr-CA" altLang="en-US"/>
              <a:pPr/>
              <a:t>‹#›</a:t>
            </a:fld>
            <a:endParaRPr lang="fr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9.emf"/><Relationship Id="rId5" Type="http://schemas.openxmlformats.org/officeDocument/2006/relationships/diagramData" Target="../diagrams/data1.xml"/><Relationship Id="rId10" Type="http://schemas.openxmlformats.org/officeDocument/2006/relationships/image" Target="../media/image18.emf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015.org.ua/zlagodzhena-spivpraczya-osvityan-zfpo-i-naukovcziv-ipo-napn-ukrayiny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nubip.edu.ua/node/115685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tehcollege.rv.ua/index.php/31-golovna/999-yakist-osvitu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@ivet-edu-ua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www.youtube.com/@ivet-edu-ua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cte.nau.edu.ua/%D0%9D%D0%BE%D0%B2950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tk.nubip.edu.ua/index.php/uk/diialnist/3070-pedahohy-koledzhu-uchasnyky-vseukrainskoho-naukovo-praktychnoho-vebinaru-tekhnolohii-profesiinoho-rozvytku-pedahohichnykh-pratsivnykiv-fakhovykh-koledzhiv.html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tpu.org.ua/files/ogoloshenya/ivet.pdf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://kitz.nau.edu.ua/index.php/component/sppagebuilder/?view=page&amp;id=21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lib.iitta.gov.ua/729403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b.iitta.gov.ua/733686/" TargetMode="External"/><Relationship Id="rId5" Type="http://schemas.openxmlformats.org/officeDocument/2006/relationships/hyperlink" Target="http://lib.iitta.gov.ua/733687" TargetMode="External"/><Relationship Id="rId4" Type="http://schemas.openxmlformats.org/officeDocument/2006/relationships/hyperlink" Target="https://lib.iitta.gov.ua/729577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lib.iitta.gov.ua/732345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visnyk.naps.gov.ua/index.php/journal/article/view/29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://school19.zp.ua/wp-content/uploads/2020/10/Analitychna_dovidka_NAPN_Covid_19.pdf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b.iitta.gov.ua/cgi/stats/report/eprint/729403" TargetMode="External"/><Relationship Id="rId4" Type="http://schemas.openxmlformats.org/officeDocument/2006/relationships/hyperlink" Target="http://lib.iitta.gov.ua/729403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.iitta.gov.ua/cgi/stats/report/eprint/72957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lib.iitta.gov.ua/73368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b.iitta.gov.ua/cgi/stats/report/eprint/733687?from=2021%2F06%2F01&amp;to=2024%2F01%2F01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lib.iitta.gov.ua/733686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b.iitta.gov.ua/cgi/stats/report/eprint/733686" TargetMode="Externa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b.iitta.gov.ua/cgi/stats/report/themes/0120U000073/" TargetMode="Externa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ivet.edu.ua/produkcziya-naukovyh-doslidzhe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ek.irpin.com/assets/images/resources/51/f6483ee3582ddd409c363146b6f76e3cd7dfabe6.pdf" TargetMode="External"/><Relationship Id="rId2" Type="http://schemas.openxmlformats.org/officeDocument/2006/relationships/hyperlink" Target="https://iek.irpin.com/assets/images/resources/51/e106611f37d816ec8791ef87d9e939d82f4c715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hare/D8ShJEqYMBDN5zV3/?mibextid=WC7FNe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964488" cy="4896544"/>
          </a:xfrm>
        </p:spPr>
        <p:txBody>
          <a:bodyPr/>
          <a:lstStyle/>
          <a:p>
            <a:b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b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ВПРОВАДЖЕННЯ РЕЗУЛЬТАТІВ НД</a:t>
            </a:r>
            <a:b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«Методичні засади оцінювання якості підготовки фахівців у закладах фахової передвищої освіти»</a:t>
            </a:r>
            <a:b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державний номер реєстрації 0120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U000073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(2020-2022 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рр.)</a:t>
            </a:r>
            <a:b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br>
              <a:rPr lang="uk-UA" sz="4000" b="1" dirty="0">
                <a:ln w="1841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 </a:t>
            </a:r>
            <a:endParaRPr lang="ru-RU" sz="3600" b="1" dirty="0">
              <a:latin typeface="Book Antiqua" panose="02040602050305030304" pitchFamily="18" charset="0"/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79512" y="5805264"/>
            <a:ext cx="8640960" cy="864096"/>
          </a:xfrm>
        </p:spPr>
        <p:txBody>
          <a:bodyPr/>
          <a:lstStyle/>
          <a:p>
            <a:r>
              <a:rPr lang="uk-UA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>Лабораторія науково-методичного супроводу підготовки фахівців у коледжах і технікумах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-148270" y="289218"/>
            <a:ext cx="8229600" cy="922114"/>
          </a:xfrm>
        </p:spPr>
        <p:txBody>
          <a:bodyPr/>
          <a:lstStyle/>
          <a:p>
            <a:r>
              <a:rPr lang="uk-UA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Дані про впровадження </a:t>
            </a:r>
            <a:br>
              <a:rPr lang="uk-UA" sz="3200" b="1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uk-UA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продукції НД</a:t>
            </a:r>
            <a:endParaRPr lang="en-US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0C86E-5122-4F0F-9416-6C49B9B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43" y="4453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568755"/>
              </p:ext>
            </p:extLst>
          </p:nvPr>
        </p:nvGraphicFramePr>
        <p:xfrm>
          <a:off x="250825" y="1500188"/>
          <a:ext cx="9037638" cy="553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696" y="5229200"/>
            <a:ext cx="896281" cy="7829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1880" y="3140968"/>
            <a:ext cx="1040116" cy="7200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18829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323528" y="276566"/>
            <a:ext cx="8229600" cy="922114"/>
          </a:xfrm>
        </p:spPr>
        <p:txBody>
          <a:bodyPr/>
          <a:lstStyle/>
          <a:p>
            <a:r>
              <a:rPr lang="uk-UA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Перелік довідок про впровадження</a:t>
            </a:r>
            <a:endParaRPr lang="en-US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0C86E-5122-4F0F-9416-6C49B9B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43" y="4453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370426"/>
              </p:ext>
            </p:extLst>
          </p:nvPr>
        </p:nvGraphicFramePr>
        <p:xfrm>
          <a:off x="179512" y="1052736"/>
          <a:ext cx="8784976" cy="5837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625">
                  <a:extLst>
                    <a:ext uri="{9D8B030D-6E8A-4147-A177-3AD203B41FA5}">
                      <a16:colId xmlns:a16="http://schemas.microsoft.com/office/drawing/2014/main" val="860363499"/>
                    </a:ext>
                  </a:extLst>
                </a:gridCol>
                <a:gridCol w="4179485">
                  <a:extLst>
                    <a:ext uri="{9D8B030D-6E8A-4147-A177-3AD203B41FA5}">
                      <a16:colId xmlns:a16="http://schemas.microsoft.com/office/drawing/2014/main" val="2303178933"/>
                    </a:ext>
                  </a:extLst>
                </a:gridCol>
                <a:gridCol w="4307866">
                  <a:extLst>
                    <a:ext uri="{9D8B030D-6E8A-4147-A177-3AD203B41FA5}">
                      <a16:colId xmlns:a16="http://schemas.microsoft.com/office/drawing/2014/main" val="926481755"/>
                    </a:ext>
                  </a:extLst>
                </a:gridCol>
              </a:tblGrid>
              <a:tr h="355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effectLst/>
                          <a:latin typeface="Book Antiqua" panose="02040602050305030304" pitchFamily="18" charset="0"/>
                        </a:rPr>
                        <a:t>№</a:t>
                      </a:r>
                      <a:endParaRPr lang="en-US" sz="11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effectLst/>
                          <a:latin typeface="Book Antiqua" panose="02040602050305030304" pitchFamily="18" charset="0"/>
                        </a:rPr>
                        <a:t>2022</a:t>
                      </a:r>
                      <a:endParaRPr lang="en-US" sz="11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effectLst/>
                          <a:latin typeface="Book Antiqua" panose="02040602050305030304" pitchFamily="18" charset="0"/>
                        </a:rPr>
                        <a:t>2023</a:t>
                      </a:r>
                      <a:endParaRPr lang="en-US" sz="11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4178096945"/>
                  </a:ext>
                </a:extLst>
              </a:tr>
              <a:tr h="42537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 dirty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«Фаховий коледж інформаційних технологій та землевпорядкування Національного авіаційного університету» (до об’єднання)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«Фаховий коледж інженерії, управління та землевпорядкування Національного авіаційного університету» (після об’єднання)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2605950566"/>
                  </a:ext>
                </a:extLst>
              </a:tr>
              <a:tr h="31903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Комунальний заклад Київської обласної ради «Ржищівський гуманітарний коледж»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Комунальний заклад Київської обласної ради «Ржищівський гуманітарний коледж»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2828705325"/>
                  </a:ext>
                </a:extLst>
              </a:tr>
              <a:tr h="53171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«Професійно-педагогічний фаховий коледж Глухівського національного педагогічного університету імені Олександра Довженка»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effectLst/>
                          <a:latin typeface="Book Antiqua" panose="02040602050305030304" pitchFamily="18" charset="0"/>
                        </a:rPr>
                        <a:t>ВСП «Професійно-педагогічний фаховий коледж Глухівського національного педагогічного університету імені Олександра Довженка»</a:t>
                      </a:r>
                      <a:endParaRPr lang="en-US" sz="11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226509550"/>
                  </a:ext>
                </a:extLst>
              </a:tr>
              <a:tr h="21268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«Класичний фаховий коледж Сумського державного університету»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«Класичний фаховий коледж Сумського державного університету»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783753386"/>
                  </a:ext>
                </a:extLst>
              </a:tr>
              <a:tr h="42537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«Київський транспортно-економічний фаховий коледж Національного транспортного університету»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«Київський транспортно-економічний фаховий коледж Національного транспортного університету»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3973854373"/>
                  </a:ext>
                </a:extLst>
              </a:tr>
              <a:tr h="31903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Фаховий коледж «Освіта» Відкритого міжнародного університету розвитку людини «Україна»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Фаховий коледж «Освіта» Відкритого міжнародного університету розвитку людини «Україна»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2294625553"/>
                  </a:ext>
                </a:extLst>
              </a:tr>
              <a:tr h="21268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Ржищівський фаховий коледж будівництва та економіки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Ржищівський фаховий коледж будівництва та економіки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634794709"/>
                  </a:ext>
                </a:extLst>
              </a:tr>
              <a:tr h="42537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«Бурштинський торговельно-економічний фаховий коледж Державного торговельно-економічного університету»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«Бурштинський торговельно-економічний фаховий коледж Державного торговельно-економічного університету»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1240179938"/>
                  </a:ext>
                </a:extLst>
              </a:tr>
              <a:tr h="21268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Київський професійний коледж автотранспортних технологій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Київський професійний коледж автотранспортних технологій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3365026251"/>
                  </a:ext>
                </a:extLst>
              </a:tr>
              <a:tr h="42537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«Оріхівський фаховий коледж Таврійського державного агротехнологічного університету імені Дмитра Моторного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«Оріхівський фаховий коледж Таврійського державного агротехнологічного університету імені Дмитра Моторного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3448408141"/>
                  </a:ext>
                </a:extLst>
              </a:tr>
              <a:tr h="21268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«Слов’янський фаховий коледж Національного авіаційного університету»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1161366121"/>
                  </a:ext>
                </a:extLst>
              </a:tr>
              <a:tr h="53171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«Калуський фаховий коледж економіки, права та інформаційних технологій Івано-Франківського національного технічного університету нафти і газу»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3514974388"/>
                  </a:ext>
                </a:extLst>
              </a:tr>
              <a:tr h="42537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ВСП «Бердянський фаховий коледж Таврійського державного агротехнологічного університету імені Дмитра Моторного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1367615923"/>
                  </a:ext>
                </a:extLst>
              </a:tr>
              <a:tr h="31903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1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effectLst/>
                          <a:latin typeface="Book Antiqua" panose="02040602050305030304" pitchFamily="18" charset="0"/>
                        </a:rPr>
                        <a:t>ВСП «Київський фаховий коледж комп’ютерних технологій та економіки Національного авіаційного університету»</a:t>
                      </a:r>
                      <a:endParaRPr lang="en-US" sz="11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042" marR="33042" marT="0" marB="0" anchor="ctr"/>
                </a:tc>
                <a:extLst>
                  <a:ext uri="{0D108BD9-81ED-4DB2-BD59-A6C34878D82A}">
                    <a16:rowId xmlns:a16="http://schemas.microsoft.com/office/drawing/2014/main" val="2446587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40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323528" y="276566"/>
            <a:ext cx="8229600" cy="922114"/>
          </a:xfrm>
        </p:spPr>
        <p:txBody>
          <a:bodyPr/>
          <a:lstStyle/>
          <a:p>
            <a:r>
              <a:rPr lang="uk-UA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Рецензії</a:t>
            </a:r>
            <a:endParaRPr lang="en-US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0C86E-5122-4F0F-9416-6C49B9B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43" y="4453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219804"/>
              </p:ext>
            </p:extLst>
          </p:nvPr>
        </p:nvGraphicFramePr>
        <p:xfrm>
          <a:off x="179512" y="1198680"/>
          <a:ext cx="8712969" cy="5457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6094">
                  <a:extLst>
                    <a:ext uri="{9D8B030D-6E8A-4147-A177-3AD203B41FA5}">
                      <a16:colId xmlns:a16="http://schemas.microsoft.com/office/drawing/2014/main" val="971247979"/>
                    </a:ext>
                  </a:extLst>
                </a:gridCol>
                <a:gridCol w="4035991">
                  <a:extLst>
                    <a:ext uri="{9D8B030D-6E8A-4147-A177-3AD203B41FA5}">
                      <a16:colId xmlns:a16="http://schemas.microsoft.com/office/drawing/2014/main" val="1031730477"/>
                    </a:ext>
                  </a:extLst>
                </a:gridCol>
                <a:gridCol w="3440804">
                  <a:extLst>
                    <a:ext uri="{9D8B030D-6E8A-4147-A177-3AD203B41FA5}">
                      <a16:colId xmlns:a16="http://schemas.microsoft.com/office/drawing/2014/main" val="348497098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155346047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№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Назва кінцевого результату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>
                          <a:effectLst/>
                          <a:latin typeface="Book Antiqua" panose="02040602050305030304" pitchFamily="18" charset="0"/>
                        </a:rPr>
                        <a:t>Рецензент</a:t>
                      </a:r>
                      <a:endParaRPr lang="en-US" sz="12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Дата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 anchor="ctr"/>
                </a:tc>
                <a:extLst>
                  <a:ext uri="{0D108BD9-81ED-4DB2-BD59-A6C34878D82A}">
                    <a16:rowId xmlns:a16="http://schemas.microsoft.com/office/drawing/2014/main" val="941410940"/>
                  </a:ext>
                </a:extLst>
              </a:tr>
              <a:tr h="360040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Впровадження у 2023 році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006794"/>
                  </a:ext>
                </a:extLst>
              </a:tr>
              <a:tr h="117631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2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i="1" kern="100" dirty="0">
                          <a:effectLst/>
                          <a:latin typeface="Book Antiqua" panose="02040602050305030304" pitchFamily="18" charset="0"/>
                        </a:rPr>
                        <a:t>Методичний посібник</a:t>
                      </a:r>
                      <a:endParaRPr lang="en-US" sz="1200" i="1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«Методичні основи оцінювання якості підготовки фахівців у закладах фахової передвищої освіти»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r>
                        <a:rPr lang="uk-UA" sz="1200" i="1" kern="100" dirty="0">
                          <a:effectLst/>
                          <a:latin typeface="Book Antiqua" panose="02040602050305030304" pitchFamily="18" charset="0"/>
                        </a:rPr>
                        <a:t>Практичний посібник</a:t>
                      </a:r>
                      <a:endParaRPr lang="en-US" sz="1200" i="1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«Оцінювання якості підготовки фахівців у закладах фахової передвищої освіти аграрної, будівельної та машинобудівної галузей»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00" dirty="0">
                          <a:effectLst/>
                          <a:latin typeface="Book Antiqua" panose="02040602050305030304" pitchFamily="18" charset="0"/>
                        </a:rPr>
                        <a:t>Тетяна Іщенко,</a:t>
                      </a:r>
                      <a:endParaRPr lang="en-US" sz="1200" b="1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кандидат педагогічних наук, професор, директор державної установи «Науково-методичний центр вищої та фахової передвищої освіти»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2023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extLst>
                  <a:ext uri="{0D108BD9-81ED-4DB2-BD59-A6C34878D82A}">
                    <a16:rowId xmlns:a16="http://schemas.microsoft.com/office/drawing/2014/main" val="4155624599"/>
                  </a:ext>
                </a:extLst>
              </a:tr>
              <a:tr h="105868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2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i="1" kern="100" dirty="0">
                          <a:effectLst/>
                          <a:latin typeface="Book Antiqua" panose="02040602050305030304" pitchFamily="18" charset="0"/>
                        </a:rPr>
                        <a:t>Практичний посібник</a:t>
                      </a:r>
                      <a:endParaRPr lang="en-US" sz="1200" i="1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«Оцінювання якості підготовки фахівців у закладах фахової передвищої освіти аграрної, будівельної та машинобудівної галузей»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i="1" kern="100" dirty="0">
                          <a:effectLst/>
                          <a:latin typeface="Book Antiqua" panose="02040602050305030304" pitchFamily="18" charset="0"/>
                        </a:rPr>
                        <a:t>Методичний посібник</a:t>
                      </a:r>
                      <a:endParaRPr lang="en-US" sz="1200" i="1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«Методичні основи оцінювання якості підготовки фахівців у закладах фахової передвищої освіти»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00" dirty="0">
                          <a:effectLst/>
                          <a:latin typeface="Book Antiqua" panose="02040602050305030304" pitchFamily="18" charset="0"/>
                        </a:rPr>
                        <a:t>Світлана Дзюбенко,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викладач вищої категорії, викладач-методист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Таращанського технічного 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indent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та економіко-правового фахового коледжу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>
                          <a:effectLst/>
                          <a:latin typeface="Book Antiqua" panose="02040602050305030304" pitchFamily="18" charset="0"/>
                        </a:rPr>
                        <a:t>2024</a:t>
                      </a:r>
                      <a:endParaRPr lang="en-US" sz="12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extLst>
                  <a:ext uri="{0D108BD9-81ED-4DB2-BD59-A6C34878D82A}">
                    <a16:rowId xmlns:a16="http://schemas.microsoft.com/office/drawing/2014/main" val="3614250583"/>
                  </a:ext>
                </a:extLst>
              </a:tr>
              <a:tr h="105868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2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i="1" kern="100" dirty="0">
                          <a:effectLst/>
                          <a:latin typeface="Book Antiqua" panose="02040602050305030304" pitchFamily="18" charset="0"/>
                        </a:rPr>
                        <a:t>Методичний посібник</a:t>
                      </a:r>
                      <a:endParaRPr lang="en-US" sz="1200" i="1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«Методичні основи оцінювання якості підготовки фахівців у закладах фахової передвищої освіти»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00" dirty="0">
                          <a:effectLst/>
                          <a:latin typeface="Book Antiqua" panose="02040602050305030304" pitchFamily="18" charset="0"/>
                        </a:rPr>
                        <a:t>Ірина Литвиненко,</a:t>
                      </a:r>
                      <a:endParaRPr lang="en-US" sz="1200" b="1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викладач, спеціаліст вищої кваліфікаційної категорії, викладач-методист ВСП «Хомутецький фаховий коледж Полтавського державного аграрного університету»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>
                          <a:effectLst/>
                          <a:latin typeface="Book Antiqua" panose="02040602050305030304" pitchFamily="18" charset="0"/>
                        </a:rPr>
                        <a:t>2024</a:t>
                      </a:r>
                      <a:endParaRPr lang="en-US" sz="12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extLst>
                  <a:ext uri="{0D108BD9-81ED-4DB2-BD59-A6C34878D82A}">
                    <a16:rowId xmlns:a16="http://schemas.microsoft.com/office/drawing/2014/main" val="3673064139"/>
                  </a:ext>
                </a:extLst>
              </a:tr>
              <a:tr h="99700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200" kern="1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i="1" kern="100" dirty="0">
                          <a:effectLst/>
                          <a:latin typeface="Book Antiqua" panose="02040602050305030304" pitchFamily="18" charset="0"/>
                        </a:rPr>
                        <a:t>Практичний посібник</a:t>
                      </a:r>
                      <a:endParaRPr lang="en-US" sz="1200" i="1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«Оцінювання якості підготовки фахівців у закладах фахової передвищої освіти аграрної, будівельної та машинобудівної галузей»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00" dirty="0">
                          <a:effectLst/>
                          <a:latin typeface="Book Antiqua" panose="02040602050305030304" pitchFamily="18" charset="0"/>
                        </a:rPr>
                        <a:t>Олена Кривильова,</a:t>
                      </a:r>
                      <a:endParaRPr lang="en-US" sz="1200" b="1" kern="100" dirty="0">
                        <a:effectLst/>
                        <a:latin typeface="Book Antiqua" panose="02040602050305030304" pitchFamily="18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доктор педагогічних наук, доцент кафедри професійної освіти, трудового навчання та технологій Бердянського державного педагогічного університету</a:t>
                      </a:r>
                      <a:endParaRPr lang="en-US" sz="1200" b="1" kern="1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effectLst/>
                          <a:latin typeface="Book Antiqua" panose="02040602050305030304" pitchFamily="18" charset="0"/>
                        </a:rPr>
                        <a:t>2024</a:t>
                      </a:r>
                      <a:endParaRPr lang="en-US" sz="1200" kern="1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221" marR="41221" marT="0" marB="0"/>
                </a:tc>
                <a:extLst>
                  <a:ext uri="{0D108BD9-81ED-4DB2-BD59-A6C34878D82A}">
                    <a16:rowId xmlns:a16="http://schemas.microsoft.com/office/drawing/2014/main" val="2835129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7892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CA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323528" y="274638"/>
            <a:ext cx="8229600" cy="5962674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Скріншоти та електронні адреси ресурсів, де розміщено інформацію про презентацію продукції НД користувачам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688" y="5445224"/>
            <a:ext cx="1812684" cy="120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1560" y="1314890"/>
            <a:ext cx="33843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 НУБіП України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Рисунок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 t="16548" r="30183" b="6104"/>
          <a:stretch>
            <a:fillRect/>
          </a:stretch>
        </p:blipFill>
        <p:spPr bwMode="auto">
          <a:xfrm>
            <a:off x="611560" y="2208454"/>
            <a:ext cx="2370138" cy="2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95871" y="1711038"/>
            <a:ext cx="2679985" cy="3077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uk-UA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https://nubip.edu.ua/node/115685</a:t>
            </a:r>
            <a:endParaRPr kumimoji="0" lang="uk-UA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42998" y="2109591"/>
            <a:ext cx="39853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 «Партнерський простір 015»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6" name="Рисунок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6117"/>
          <a:stretch>
            <a:fillRect/>
          </a:stretch>
        </p:blipFill>
        <p:spPr bwMode="auto">
          <a:xfrm>
            <a:off x="3269730" y="3221612"/>
            <a:ext cx="5694758" cy="294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77163" y="2620435"/>
            <a:ext cx="4610618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https://015.org.ua/zlagodzhena-spivpraczya-osvityan </a:t>
            </a:r>
            <a:r>
              <a:rPr kumimoji="0" lang="uk-UA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zfpo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- i-</a:t>
            </a:r>
            <a:r>
              <a:rPr kumimoji="0" lang="uk-UA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naukovcziv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-</a:t>
            </a:r>
            <a:r>
              <a:rPr kumimoji="0" lang="uk-UA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ipo-napn-ukrayiny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/</a:t>
            </a:r>
            <a:endParaRPr kumimoji="0" lang="uk-U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CA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311576" y="245551"/>
            <a:ext cx="8229600" cy="5962674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Скріншоти та електронні адреси ресурсів, де розміщено інформацію про презентацію продукції НД користувачам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1" y="5605429"/>
            <a:ext cx="1812684" cy="120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3447" y="1200840"/>
            <a:ext cx="7369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Book Antiqua" panose="02040602050305030304" pitchFamily="18" charset="0"/>
              </a:rPr>
              <a:t>Сайт ВСП "Рівненський технічний фаховий коледж НУВГП"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95871" y="1695650"/>
            <a:ext cx="7661010" cy="3385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u="sng" dirty="0">
                <a:latin typeface="Book Antiqua" panose="02040602050305030304" pitchFamily="18" charset="0"/>
                <a:hlinkClick r:id="rId4"/>
              </a:rPr>
              <a:t>https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://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www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.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tehcollege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.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rv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.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ua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/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index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.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php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/31-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golovna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/999-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yakist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-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osvitu</a:t>
            </a:r>
            <a:r>
              <a:rPr lang="uk-UA" sz="1600" u="sng" dirty="0">
                <a:latin typeface="Book Antiqua" panose="02040602050305030304" pitchFamily="18" charset="0"/>
                <a:hlinkClick r:id="rId4"/>
              </a:rPr>
              <a:t>.</a:t>
            </a:r>
            <a:r>
              <a:rPr lang="ru-RU" sz="1600" u="sng" dirty="0" err="1">
                <a:latin typeface="Book Antiqua" panose="02040602050305030304" pitchFamily="18" charset="0"/>
                <a:hlinkClick r:id="rId4"/>
              </a:rPr>
              <a:t>html</a:t>
            </a:r>
            <a:endParaRPr lang="en-US" sz="1600" dirty="0">
              <a:latin typeface="Book Antiqua" panose="02040602050305030304" pitchFamily="18" charset="0"/>
            </a:endParaRPr>
          </a:p>
        </p:txBody>
      </p:sp>
      <p:pic>
        <p:nvPicPr>
          <p:cNvPr id="4099" name="Рисунок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8" b="42400"/>
          <a:stretch>
            <a:fillRect/>
          </a:stretch>
        </p:blipFill>
        <p:spPr bwMode="auto">
          <a:xfrm>
            <a:off x="2051720" y="2181084"/>
            <a:ext cx="5938837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3" b="61813"/>
          <a:stretch>
            <a:fillRect/>
          </a:stretch>
        </p:blipFill>
        <p:spPr bwMode="auto">
          <a:xfrm>
            <a:off x="2055047" y="3474058"/>
            <a:ext cx="59404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1" b="8981"/>
          <a:stretch>
            <a:fillRect/>
          </a:stretch>
        </p:blipFill>
        <p:spPr bwMode="auto">
          <a:xfrm>
            <a:off x="2054682" y="4122624"/>
            <a:ext cx="5940425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44277" y="164851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0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CA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311576" y="245551"/>
            <a:ext cx="8229600" cy="5962674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Скріншоти та електронні адреси ресурсів, де розміщено інформацію про презентацію продукції НД користувачам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1600" y="1844824"/>
            <a:ext cx="7369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44277" y="164851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Рисунок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17183" r="15331" b="16298"/>
          <a:stretch>
            <a:fillRect/>
          </a:stretch>
        </p:blipFill>
        <p:spPr bwMode="auto">
          <a:xfrm>
            <a:off x="4256753" y="4349209"/>
            <a:ext cx="4687888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16229" r="16225" b="17262"/>
          <a:stretch>
            <a:fillRect/>
          </a:stretch>
        </p:blipFill>
        <p:spPr bwMode="auto">
          <a:xfrm>
            <a:off x="218153" y="3510756"/>
            <a:ext cx="4710113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17500" r="15688" b="8974"/>
          <a:stretch>
            <a:fillRect/>
          </a:stretch>
        </p:blipFill>
        <p:spPr bwMode="auto">
          <a:xfrm>
            <a:off x="183228" y="1412334"/>
            <a:ext cx="47513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11414" y="2321962"/>
            <a:ext cx="4016612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Офіційний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kumimoji="0" lang="uk-UA" altLang="en-US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канал ІПО НАПН України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.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youtube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.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com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/@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ivet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-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edu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-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ua</a:t>
            </a:r>
            <a:endParaRPr kumimoji="0" lang="ru-RU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8153" y="110118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uk-UA" altLang="en-US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uk-U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30C86E-5122-4F0F-9416-6C49B9B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4" y="5989470"/>
            <a:ext cx="2071574" cy="54422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83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CA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311576" y="245551"/>
            <a:ext cx="8229600" cy="5962674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Скріншоти та електронні адреси ресурсів, де розміщено інформацію про презентацію продукції НД користувачам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1600" y="1844824"/>
            <a:ext cx="7369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44277" y="164851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71766" y="2268533"/>
            <a:ext cx="4016612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Офіційний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kumimoji="0" lang="uk-UA" altLang="en-US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канал ІПО НАПН України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youtube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com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/@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ivet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edu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kumimoji="0" lang="ru-RU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ua</a:t>
            </a:r>
            <a:endParaRPr kumimoji="0" lang="ru-RU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8153" y="110118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uk-UA" altLang="en-US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uk-U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30C86E-5122-4F0F-9416-6C49B9B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4" y="5989470"/>
            <a:ext cx="2071574" cy="54422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21"/>
          <p:cNvGrpSpPr/>
          <p:nvPr/>
        </p:nvGrpSpPr>
        <p:grpSpPr>
          <a:xfrm>
            <a:off x="3956891" y="3645024"/>
            <a:ext cx="5071135" cy="3088911"/>
            <a:chOff x="0" y="0"/>
            <a:chExt cx="4721860" cy="2395855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16281" r="15525" b="12006"/>
            <a:stretch/>
          </p:blipFill>
          <p:spPr bwMode="auto">
            <a:xfrm>
              <a:off x="0" y="0"/>
              <a:ext cx="4721860" cy="23958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51" y="414669"/>
              <a:ext cx="3436620" cy="1932940"/>
            </a:xfrm>
            <a:prstGeom prst="rect">
              <a:avLst/>
            </a:prstGeom>
          </p:spPr>
        </p:pic>
      </p:grp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953344" y="49693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-496144" y="9541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2" name="Группа 20"/>
          <p:cNvGrpSpPr/>
          <p:nvPr/>
        </p:nvGrpSpPr>
        <p:grpSpPr>
          <a:xfrm>
            <a:off x="204896" y="1248231"/>
            <a:ext cx="4943168" cy="2978808"/>
            <a:chOff x="0" y="0"/>
            <a:chExt cx="4750435" cy="2395855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" t="17248" r="16107" b="10612"/>
            <a:stretch/>
          </p:blipFill>
          <p:spPr bwMode="auto">
            <a:xfrm>
              <a:off x="0" y="0"/>
              <a:ext cx="4750435" cy="23958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82" y="372139"/>
              <a:ext cx="3458210" cy="1945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800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CA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311576" y="245551"/>
            <a:ext cx="8229600" cy="5962674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Скріншоти та електронні адреси ресурсів, де розміщено інформацію про презентацію продукції НД користувачам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1062341"/>
            <a:ext cx="851389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Book Antiqua" panose="02040602050305030304" pitchFamily="18" charset="0"/>
              </a:rPr>
              <a:t>Сайт Київського коледжу комп’ютерних технологій та економіки Національного Авіаційного університету</a:t>
            </a:r>
            <a:endParaRPr lang="en-US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83406" y="1779238"/>
            <a:ext cx="5861482" cy="3385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600" u="sng" dirty="0">
                <a:latin typeface="Book Antiqua" panose="02040602050305030304" pitchFamily="18" charset="0"/>
                <a:hlinkClick r:id="rId3"/>
              </a:rPr>
              <a:t>https://ccte.nau.edu.ua/%D0%9D%D0%BE%D0%B2950.html</a:t>
            </a:r>
            <a:endParaRPr lang="en-US" sz="1600" dirty="0">
              <a:latin typeface="Book Antiqua" panose="02040602050305030304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44277" y="164851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t="16546" r="17650" b="7076"/>
          <a:stretch/>
        </p:blipFill>
        <p:spPr bwMode="auto">
          <a:xfrm>
            <a:off x="1547664" y="2266344"/>
            <a:ext cx="6696744" cy="4403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1" y="5605429"/>
            <a:ext cx="1812684" cy="120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176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CA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323528" y="274638"/>
            <a:ext cx="8229600" cy="5962674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Скріншоти та електронні адреси ресурсів, де розміщено інформацію про презентацію продукції НД користувачам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051708" y="2401538"/>
            <a:ext cx="4843713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Сайт Відокремленого структурного підрозділу "Новоушицький фаховий </a:t>
            </a:r>
          </a:p>
          <a:p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коледж Закладу вищої освіти</a:t>
            </a:r>
          </a:p>
          <a:p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"Подільський державний університет"</a:t>
            </a:r>
            <a:endParaRPr lang="en-US" sz="1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32457" y="977792"/>
            <a:ext cx="60383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Book Antiqua" panose="02040602050305030304" pitchFamily="18" charset="0"/>
              </a:rPr>
              <a:t>Сайт Бережанського фахового коледжу НУБіП України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653" y="1531680"/>
            <a:ext cx="4757231" cy="116955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400" u="sng" dirty="0">
                <a:latin typeface="Book Antiqua" panose="02040602050305030304" pitchFamily="18" charset="0"/>
                <a:hlinkClick r:id="rId3"/>
              </a:rPr>
              <a:t>https://www.batk.nubip.edu.ua/index.php/uk/diialnist/3070-pedahohy-koledzhu-uchasnyky-vseukrainskoho-naukovo-praktychnoho-vebinaru-tekhnolohii-profesiinoho-rozvytku-pedahohichnykh-pratsivnykiv-fakhovykh-koledzhiv.html</a:t>
            </a:r>
            <a:endParaRPr lang="en-US" sz="1400" dirty="0">
              <a:latin typeface="Book Antiqua" panose="0204060205030503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4" b="10887"/>
          <a:stretch/>
        </p:blipFill>
        <p:spPr bwMode="auto">
          <a:xfrm>
            <a:off x="143653" y="2632767"/>
            <a:ext cx="4132981" cy="2452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17500" r="2084" b="8662"/>
          <a:stretch/>
        </p:blipFill>
        <p:spPr bwMode="auto">
          <a:xfrm>
            <a:off x="4668990" y="3639462"/>
            <a:ext cx="4444365" cy="2862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975919" y="3592336"/>
            <a:ext cx="3969565" cy="3077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1400" dirty="0">
                <a:latin typeface="Book Antiqua" panose="02040602050305030304" pitchFamily="18" charset="0"/>
                <a:hlinkClick r:id="rId6"/>
              </a:rPr>
              <a:t>http://ntpu.org.ua/files/ogoloshenya/ivet.pdf</a:t>
            </a:r>
            <a:endParaRPr lang="en-US" sz="1400" dirty="0"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7" b="6760"/>
          <a:stretch/>
        </p:blipFill>
        <p:spPr bwMode="auto">
          <a:xfrm>
            <a:off x="135579" y="5164116"/>
            <a:ext cx="4141056" cy="1649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0977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CA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323528" y="274638"/>
            <a:ext cx="8229600" cy="5962674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Скріншоти та електронні адреси ресурсів, де розміщено інформацію про презентацію продукції НД користувачам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267787"/>
            <a:ext cx="51852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ВСП «Фаховий коледж інженерії, управління та землевпорядкування Національного авіаційного </a:t>
            </a:r>
          </a:p>
          <a:p>
            <a:pPr lvl="0" eaLnBrk="0" hangingPunct="0"/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університету» (ВСП «Фаховий коледж </a:t>
            </a:r>
          </a:p>
          <a:p>
            <a:pPr lvl="0" eaLnBrk="0" hangingPunct="0"/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інформаційних технологій та </a:t>
            </a:r>
          </a:p>
          <a:p>
            <a:pPr lvl="0" eaLnBrk="0" hangingPunct="0"/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землевпорядкування </a:t>
            </a:r>
            <a:r>
              <a:rPr lang="uk-UA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НАУ</a:t>
            </a:r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»)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31407" y="4979385"/>
            <a:ext cx="443743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ВСП «Професійно-педагогічний фаховий 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коледж Глухівського національного 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педагогічного університету»</a:t>
            </a:r>
            <a:endParaRPr lang="en-US" sz="1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85882" y="5990977"/>
            <a:ext cx="4445249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http://ppk.gnpu.edu.ua/home/ostanni-podii/755-uchast-u-vebinari.html</a:t>
            </a:r>
            <a:endParaRPr kumimoji="0" lang="uk-U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Рисунок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16866" r="8350" b="5800"/>
          <a:stretch>
            <a:fillRect/>
          </a:stretch>
        </p:blipFill>
        <p:spPr bwMode="auto">
          <a:xfrm>
            <a:off x="59889" y="3483746"/>
            <a:ext cx="4249308" cy="28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0619" y="2741157"/>
            <a:ext cx="3366627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http://kitz.nau.edu.ua/index.php/component/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sppagebuilder</a:t>
            </a:r>
            <a:r>
              <a:rPr kumimoji="0" lang="uk-U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/?view=page&amp;id=218</a:t>
            </a:r>
            <a:endParaRPr kumimoji="0" lang="uk-U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18774" r="13887"/>
          <a:stretch/>
        </p:blipFill>
        <p:spPr bwMode="auto">
          <a:xfrm>
            <a:off x="4558846" y="2049384"/>
            <a:ext cx="4399486" cy="2930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4294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922114"/>
          </a:xfrm>
        </p:spPr>
        <p:txBody>
          <a:bodyPr/>
          <a:lstStyle/>
          <a:p>
            <a:r>
              <a:rPr lang="uk-UA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Перелік планової продукції НД за видами</a:t>
            </a:r>
            <a:br>
              <a:rPr lang="en-US" sz="3200" dirty="0">
                <a:latin typeface="Book Antiqua" panose="02040602050305030304" pitchFamily="18" charset="0"/>
              </a:rPr>
            </a:br>
            <a:endParaRPr lang="en-US" sz="3200" dirty="0">
              <a:latin typeface="Book Antiqua" panose="02040602050305030304" pitchFamily="18" charset="0"/>
            </a:endParaRPr>
          </a:p>
        </p:txBody>
      </p:sp>
      <p:sp>
        <p:nvSpPr>
          <p:cNvPr id="4099" name="Espace réservé du contenu 4"/>
          <p:cNvSpPr>
            <a:spLocks noGrp="1"/>
          </p:cNvSpPr>
          <p:nvPr>
            <p:ph idx="1"/>
          </p:nvPr>
        </p:nvSpPr>
        <p:spPr>
          <a:xfrm>
            <a:off x="96310" y="1470794"/>
            <a:ext cx="9036496" cy="4500562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b="1" i="1" u="sng" dirty="0">
                <a:latin typeface="Book Antiqua" panose="02040602050305030304" pitchFamily="18" charset="0"/>
              </a:rPr>
              <a:t>Довідкова продукція</a:t>
            </a:r>
            <a:endParaRPr lang="en-US" sz="2000" dirty="0">
              <a:latin typeface="Book Antiqua" panose="02040602050305030304" pitchFamily="18" charset="0"/>
            </a:endParaRPr>
          </a:p>
          <a:p>
            <a:r>
              <a:rPr lang="uk-UA" sz="2000" b="1" i="1" dirty="0">
                <a:latin typeface="Book Antiqua" panose="02040602050305030304" pitchFamily="18" charset="0"/>
              </a:rPr>
              <a:t> </a:t>
            </a:r>
            <a:r>
              <a:rPr lang="uk-UA" sz="1800" b="1" dirty="0">
                <a:latin typeface="Book Antiqua" panose="02040602050305030304" pitchFamily="18" charset="0"/>
              </a:rPr>
              <a:t>Якість підготовки фахівців у закладах фахової передвищої освіти: бібліографічний покажчик / упорядники: Т. М. Пащенко, </a:t>
            </a:r>
            <a:r>
              <a:rPr lang="uk-UA" sz="1800" b="1" dirty="0" err="1">
                <a:latin typeface="Book Antiqua" panose="02040602050305030304" pitchFamily="18" charset="0"/>
              </a:rPr>
              <a:t>І.А</a:t>
            </a:r>
            <a:r>
              <a:rPr lang="uk-UA" sz="1800" b="1" dirty="0">
                <a:latin typeface="Book Antiqua" panose="02040602050305030304" pitchFamily="18" charset="0"/>
              </a:rPr>
              <a:t>. </a:t>
            </a:r>
            <a:r>
              <a:rPr lang="uk-UA" sz="1800" b="1" dirty="0" err="1">
                <a:latin typeface="Book Antiqua" panose="02040602050305030304" pitchFamily="18" charset="0"/>
              </a:rPr>
              <a:t>Мося</a:t>
            </a:r>
            <a:r>
              <a:rPr lang="uk-UA" sz="1800" b="1" dirty="0">
                <a:latin typeface="Book Antiqua" panose="02040602050305030304" pitchFamily="18" charset="0"/>
              </a:rPr>
              <a:t>,           </a:t>
            </a:r>
            <a:r>
              <a:rPr lang="uk-UA" sz="1800" b="1" dirty="0" err="1">
                <a:latin typeface="Book Antiqua" panose="02040602050305030304" pitchFamily="18" charset="0"/>
              </a:rPr>
              <a:t>Н.М</a:t>
            </a:r>
            <a:r>
              <a:rPr lang="uk-UA" sz="1800" b="1" dirty="0">
                <a:latin typeface="Book Antiqua" panose="02040602050305030304" pitchFamily="18" charset="0"/>
              </a:rPr>
              <a:t>. </a:t>
            </a:r>
            <a:r>
              <a:rPr lang="uk-UA" sz="1800" b="1" dirty="0" err="1">
                <a:latin typeface="Book Antiqua" panose="02040602050305030304" pitchFamily="18" charset="0"/>
              </a:rPr>
              <a:t>Ваніна</a:t>
            </a:r>
            <a:r>
              <a:rPr lang="uk-UA" sz="1800" b="1" dirty="0">
                <a:latin typeface="Book Antiqua" panose="02040602050305030304" pitchFamily="18" charset="0"/>
              </a:rPr>
              <a:t>. 2021. 76 с. </a:t>
            </a:r>
            <a:r>
              <a:rPr lang="uk-UA" sz="1800" u="sng" dirty="0">
                <a:latin typeface="Book Antiqua" panose="02040602050305030304" pitchFamily="18" charset="0"/>
                <a:hlinkClick r:id="rId3"/>
              </a:rPr>
              <a:t>http://lib.iitta.gov.ua/729403/</a:t>
            </a:r>
            <a:endParaRPr lang="en-US" sz="1800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uk-UA" sz="2000" b="1" i="1" u="sng" dirty="0">
                <a:latin typeface="Book Antiqua" panose="02040602050305030304" pitchFamily="18" charset="0"/>
              </a:rPr>
              <a:t>Виробничо-практична продукція</a:t>
            </a:r>
            <a:endParaRPr lang="en-US" sz="2000" dirty="0">
              <a:latin typeface="Book Antiqua" panose="02040602050305030304" pitchFamily="18" charset="0"/>
            </a:endParaRPr>
          </a:p>
          <a:p>
            <a:r>
              <a:rPr lang="uk-UA" sz="1800" b="1" dirty="0">
                <a:latin typeface="Book Antiqua" panose="02040602050305030304" pitchFamily="18" charset="0"/>
              </a:rPr>
              <a:t>Методичні основи оцінювання якості підготовки фахівців у закладах фахової передвищої освіти: методичний посібник / П. Г. Лузан,                     </a:t>
            </a:r>
            <a:r>
              <a:rPr lang="uk-UA" sz="1800" b="1" dirty="0" err="1">
                <a:latin typeface="Book Antiqua" panose="02040602050305030304" pitchFamily="18" charset="0"/>
              </a:rPr>
              <a:t>А.А</a:t>
            </a:r>
            <a:r>
              <a:rPr lang="uk-UA" sz="1800" b="1" dirty="0">
                <a:latin typeface="Book Antiqua" panose="02040602050305030304" pitchFamily="18" charset="0"/>
              </a:rPr>
              <a:t>. </a:t>
            </a:r>
            <a:r>
              <a:rPr lang="uk-UA" sz="1800" b="1" dirty="0" err="1">
                <a:latin typeface="Book Antiqua" panose="02040602050305030304" pitchFamily="18" charset="0"/>
              </a:rPr>
              <a:t>Каленський</a:t>
            </a:r>
            <a:r>
              <a:rPr lang="uk-UA" sz="1800" b="1" dirty="0">
                <a:latin typeface="Book Antiqua" panose="02040602050305030304" pitchFamily="18" charset="0"/>
              </a:rPr>
              <a:t>, </a:t>
            </a:r>
            <a:r>
              <a:rPr lang="uk-UA" sz="1800" b="1" dirty="0" err="1">
                <a:latin typeface="Book Antiqua" panose="02040602050305030304" pitchFamily="18" charset="0"/>
              </a:rPr>
              <a:t>Т.М</a:t>
            </a:r>
            <a:r>
              <a:rPr lang="uk-UA" sz="1800" b="1" dirty="0">
                <a:latin typeface="Book Antiqua" panose="02040602050305030304" pitchFamily="18" charset="0"/>
              </a:rPr>
              <a:t>. Пащенко, </a:t>
            </a:r>
            <a:r>
              <a:rPr lang="uk-UA" sz="1800" b="1" dirty="0" err="1">
                <a:latin typeface="Book Antiqua" panose="02040602050305030304" pitchFamily="18" charset="0"/>
              </a:rPr>
              <a:t>І.А</a:t>
            </a:r>
            <a:r>
              <a:rPr lang="uk-UA" sz="1800" b="1" dirty="0">
                <a:latin typeface="Book Antiqua" panose="02040602050305030304" pitchFamily="18" charset="0"/>
              </a:rPr>
              <a:t>. </a:t>
            </a:r>
            <a:r>
              <a:rPr lang="uk-UA" sz="1800" b="1" dirty="0" err="1">
                <a:latin typeface="Book Antiqua" panose="02040602050305030304" pitchFamily="18" charset="0"/>
              </a:rPr>
              <a:t>Мося</a:t>
            </a:r>
            <a:r>
              <a:rPr lang="uk-UA" sz="1800" b="1" dirty="0">
                <a:latin typeface="Book Antiqua" panose="02040602050305030304" pitchFamily="18" charset="0"/>
              </a:rPr>
              <a:t>, </a:t>
            </a:r>
            <a:r>
              <a:rPr lang="uk-UA" sz="1800" b="1" dirty="0" err="1">
                <a:latin typeface="Book Antiqua" panose="02040602050305030304" pitchFamily="18" charset="0"/>
              </a:rPr>
              <a:t>О.Ю</a:t>
            </a:r>
            <a:r>
              <a:rPr lang="uk-UA" sz="1800" b="1" dirty="0">
                <a:latin typeface="Book Antiqua" panose="02040602050305030304" pitchFamily="18" charset="0"/>
              </a:rPr>
              <a:t>. Ямковий. Київ: 2021. 288 с. </a:t>
            </a:r>
            <a:r>
              <a:rPr lang="uk-UA" sz="1800" u="sng" dirty="0">
                <a:latin typeface="Book Antiqua" panose="02040602050305030304" pitchFamily="18" charset="0"/>
                <a:hlinkClick r:id="rId4"/>
              </a:rPr>
              <a:t>https://lib.iitta.gov.ua/729577/</a:t>
            </a:r>
            <a:endParaRPr lang="en-US" sz="1800" dirty="0">
              <a:latin typeface="Book Antiqua" panose="02040602050305030304" pitchFamily="18" charset="0"/>
            </a:endParaRPr>
          </a:p>
          <a:p>
            <a:r>
              <a:rPr lang="uk-UA" sz="1800" dirty="0">
                <a:latin typeface="Book Antiqua" panose="02040602050305030304" pitchFamily="18" charset="0"/>
              </a:rPr>
              <a:t> </a:t>
            </a:r>
            <a:r>
              <a:rPr lang="uk-UA" sz="1800" b="1" dirty="0">
                <a:latin typeface="Book Antiqua" panose="02040602050305030304" pitchFamily="18" charset="0"/>
              </a:rPr>
              <a:t>Оцінювання якості підготовки фахівців у закладах фахової передвищої освіти аграрної, будівельної та машинобудівної галузей: практичний посібник / </a:t>
            </a:r>
            <a:r>
              <a:rPr lang="uk-UA" sz="1800" b="1" dirty="0" err="1">
                <a:latin typeface="Book Antiqua" panose="02040602050305030304" pitchFamily="18" charset="0"/>
              </a:rPr>
              <a:t>П.Г</a:t>
            </a:r>
            <a:r>
              <a:rPr lang="uk-UA" sz="1800" b="1" dirty="0">
                <a:latin typeface="Book Antiqua" panose="02040602050305030304" pitchFamily="18" charset="0"/>
              </a:rPr>
              <a:t>. Лузан, </a:t>
            </a:r>
            <a:r>
              <a:rPr lang="uk-UA" sz="1800" b="1" dirty="0" err="1">
                <a:latin typeface="Book Antiqua" panose="02040602050305030304" pitchFamily="18" charset="0"/>
              </a:rPr>
              <a:t>О.В</a:t>
            </a:r>
            <a:r>
              <a:rPr lang="uk-UA" sz="1800" b="1" dirty="0">
                <a:latin typeface="Book Antiqua" panose="02040602050305030304" pitchFamily="18" charset="0"/>
              </a:rPr>
              <a:t>. Лапа, </a:t>
            </a:r>
            <a:r>
              <a:rPr lang="uk-UA" sz="1800" b="1" dirty="0" err="1">
                <a:latin typeface="Book Antiqua" panose="02040602050305030304" pitchFamily="18" charset="0"/>
              </a:rPr>
              <a:t>Т.М</a:t>
            </a:r>
            <a:r>
              <a:rPr lang="uk-UA" sz="1800" b="1" dirty="0">
                <a:latin typeface="Book Antiqua" panose="02040602050305030304" pitchFamily="18" charset="0"/>
              </a:rPr>
              <a:t>. Пащенко, </a:t>
            </a:r>
            <a:r>
              <a:rPr lang="uk-UA" sz="1800" b="1" dirty="0" err="1">
                <a:latin typeface="Book Antiqua" panose="02040602050305030304" pitchFamily="18" charset="0"/>
              </a:rPr>
              <a:t>І.А</a:t>
            </a:r>
            <a:r>
              <a:rPr lang="uk-UA" sz="1800" b="1" dirty="0">
                <a:latin typeface="Book Antiqua" panose="02040602050305030304" pitchFamily="18" charset="0"/>
              </a:rPr>
              <a:t>. </a:t>
            </a:r>
            <a:r>
              <a:rPr lang="uk-UA" sz="1800" b="1" dirty="0" err="1">
                <a:latin typeface="Book Antiqua" panose="02040602050305030304" pitchFamily="18" charset="0"/>
              </a:rPr>
              <a:t>Мося</a:t>
            </a:r>
            <a:r>
              <a:rPr lang="uk-UA" sz="1800" b="1" dirty="0">
                <a:latin typeface="Book Antiqua" panose="02040602050305030304" pitchFamily="18" charset="0"/>
              </a:rPr>
              <a:t>, </a:t>
            </a:r>
            <a:r>
              <a:rPr lang="uk-UA" sz="1800" b="1" dirty="0" err="1">
                <a:latin typeface="Book Antiqua" panose="02040602050305030304" pitchFamily="18" charset="0"/>
              </a:rPr>
              <a:t>Н.М</a:t>
            </a:r>
            <a:r>
              <a:rPr lang="uk-UA" sz="1800" b="1" dirty="0">
                <a:latin typeface="Book Antiqua" panose="02040602050305030304" pitchFamily="18" charset="0"/>
              </a:rPr>
              <a:t>. </a:t>
            </a:r>
            <a:r>
              <a:rPr lang="uk-UA" sz="1800" b="1" dirty="0" err="1">
                <a:latin typeface="Book Antiqua" panose="02040602050305030304" pitchFamily="18" charset="0"/>
              </a:rPr>
              <a:t>Ваніна</a:t>
            </a:r>
            <a:r>
              <a:rPr lang="uk-UA" sz="1800" b="1" dirty="0">
                <a:latin typeface="Book Antiqua" panose="02040602050305030304" pitchFamily="18" charset="0"/>
              </a:rPr>
              <a:t>, </a:t>
            </a:r>
            <a:r>
              <a:rPr lang="uk-UA" sz="1800" b="1" dirty="0" err="1">
                <a:latin typeface="Book Antiqua" panose="02040602050305030304" pitchFamily="18" charset="0"/>
              </a:rPr>
              <a:t>О.Ю</a:t>
            </a:r>
            <a:r>
              <a:rPr lang="uk-UA" sz="1800" b="1" dirty="0">
                <a:latin typeface="Book Antiqua" panose="02040602050305030304" pitchFamily="18" charset="0"/>
              </a:rPr>
              <a:t>. Ямковий, </a:t>
            </a:r>
            <a:r>
              <a:rPr lang="uk-UA" sz="1800" b="1" dirty="0" err="1">
                <a:latin typeface="Book Antiqua" panose="02040602050305030304" pitchFamily="18" charset="0"/>
              </a:rPr>
              <a:t>А.А</a:t>
            </a:r>
            <a:r>
              <a:rPr lang="uk-UA" sz="1800" b="1" dirty="0">
                <a:latin typeface="Book Antiqua" panose="02040602050305030304" pitchFamily="18" charset="0"/>
              </a:rPr>
              <a:t>. </a:t>
            </a:r>
            <a:r>
              <a:rPr lang="uk-UA" sz="1800" b="1" dirty="0" err="1">
                <a:latin typeface="Book Antiqua" panose="02040602050305030304" pitchFamily="18" charset="0"/>
              </a:rPr>
              <a:t>Каленський</a:t>
            </a:r>
            <a:r>
              <a:rPr lang="uk-UA" sz="1800" b="1" dirty="0">
                <a:latin typeface="Book Antiqua" panose="02040602050305030304" pitchFamily="18" charset="0"/>
              </a:rPr>
              <a:t>; за ред. </a:t>
            </a:r>
            <a:r>
              <a:rPr lang="uk-UA" sz="1800" b="1" dirty="0" err="1">
                <a:latin typeface="Book Antiqua" panose="02040602050305030304" pitchFamily="18" charset="0"/>
              </a:rPr>
              <a:t>П.Г</a:t>
            </a:r>
            <a:r>
              <a:rPr lang="uk-UA" sz="1800" b="1" dirty="0">
                <a:latin typeface="Book Antiqua" panose="02040602050305030304" pitchFamily="18" charset="0"/>
              </a:rPr>
              <a:t>. Лузана. Київ: ІПО НАПН України, 2022. 236 с. </a:t>
            </a:r>
            <a:r>
              <a:rPr lang="uk-UA" sz="1800" u="sng" dirty="0">
                <a:latin typeface="Book Antiqua" panose="02040602050305030304" pitchFamily="18" charset="0"/>
                <a:hlinkClick r:id="rId5"/>
              </a:rPr>
              <a:t>http://lib.iitta.gov.ua/733687</a:t>
            </a:r>
            <a:endParaRPr lang="en-US" sz="1800" dirty="0">
              <a:latin typeface="Book Antiqua" panose="02040602050305030304" pitchFamily="18" charset="0"/>
            </a:endParaRPr>
          </a:p>
          <a:p>
            <a:r>
              <a:rPr lang="uk-UA" sz="1800" dirty="0">
                <a:latin typeface="Book Antiqua" panose="02040602050305030304" pitchFamily="18" charset="0"/>
              </a:rPr>
              <a:t> </a:t>
            </a:r>
            <a:r>
              <a:rPr lang="uk-UA" sz="1800" b="1" dirty="0">
                <a:latin typeface="Book Antiqua" panose="02040602050305030304" pitchFamily="18" charset="0"/>
              </a:rPr>
              <a:t>Методичні рекомендації щодо розроблення валідних тестів у закладах фахової передвищої освіти / П. Г. Лузан, </a:t>
            </a:r>
            <a:r>
              <a:rPr lang="uk-UA" sz="1800" b="1" dirty="0" err="1">
                <a:latin typeface="Book Antiqua" panose="02040602050305030304" pitchFamily="18" charset="0"/>
              </a:rPr>
              <a:t>О.В</a:t>
            </a:r>
            <a:r>
              <a:rPr lang="uk-UA" sz="1800" b="1" dirty="0">
                <a:latin typeface="Book Antiqua" panose="02040602050305030304" pitchFamily="18" charset="0"/>
              </a:rPr>
              <a:t>. Лапа, </a:t>
            </a:r>
            <a:r>
              <a:rPr lang="uk-UA" sz="1800" b="1" dirty="0" err="1">
                <a:latin typeface="Book Antiqua" panose="02040602050305030304" pitchFamily="18" charset="0"/>
              </a:rPr>
              <a:t>Т.М</a:t>
            </a:r>
            <a:r>
              <a:rPr lang="uk-UA" sz="1800" b="1" dirty="0">
                <a:latin typeface="Book Antiqua" panose="02040602050305030304" pitchFamily="18" charset="0"/>
              </a:rPr>
              <a:t>. Пащенко, </a:t>
            </a:r>
            <a:r>
              <a:rPr lang="uk-UA" sz="1800" b="1" dirty="0" err="1">
                <a:latin typeface="Book Antiqua" panose="02040602050305030304" pitchFamily="18" charset="0"/>
              </a:rPr>
              <a:t>І.А</a:t>
            </a:r>
            <a:r>
              <a:rPr lang="uk-UA" sz="1800" b="1" dirty="0">
                <a:latin typeface="Book Antiqua" panose="02040602050305030304" pitchFamily="18" charset="0"/>
              </a:rPr>
              <a:t>. </a:t>
            </a:r>
            <a:r>
              <a:rPr lang="uk-UA" sz="1800" b="1" dirty="0" err="1">
                <a:latin typeface="Book Antiqua" panose="02040602050305030304" pitchFamily="18" charset="0"/>
              </a:rPr>
              <a:t>Мося</a:t>
            </a:r>
            <a:r>
              <a:rPr lang="uk-UA" sz="1800" b="1" dirty="0">
                <a:latin typeface="Book Antiqua" panose="02040602050305030304" pitchFamily="18" charset="0"/>
              </a:rPr>
              <a:t>, </a:t>
            </a:r>
            <a:r>
              <a:rPr lang="uk-UA" sz="1800" b="1" dirty="0" err="1">
                <a:latin typeface="Book Antiqua" panose="02040602050305030304" pitchFamily="18" charset="0"/>
              </a:rPr>
              <a:t>Н.М</a:t>
            </a:r>
            <a:r>
              <a:rPr lang="uk-UA" sz="1800" b="1" dirty="0">
                <a:latin typeface="Book Antiqua" panose="02040602050305030304" pitchFamily="18" charset="0"/>
              </a:rPr>
              <a:t>. </a:t>
            </a:r>
            <a:r>
              <a:rPr lang="uk-UA" sz="1800" b="1" dirty="0" err="1">
                <a:latin typeface="Book Antiqua" panose="02040602050305030304" pitchFamily="18" charset="0"/>
              </a:rPr>
              <a:t>Ваніна</a:t>
            </a:r>
            <a:r>
              <a:rPr lang="uk-UA" sz="1800" b="1" dirty="0">
                <a:latin typeface="Book Antiqua" panose="02040602050305030304" pitchFamily="18" charset="0"/>
              </a:rPr>
              <a:t>, </a:t>
            </a:r>
            <a:r>
              <a:rPr lang="uk-UA" sz="1800" b="1" dirty="0" err="1">
                <a:latin typeface="Book Antiqua" panose="02040602050305030304" pitchFamily="18" charset="0"/>
              </a:rPr>
              <a:t>О.О</a:t>
            </a:r>
            <a:r>
              <a:rPr lang="uk-UA" sz="1800" b="1" dirty="0">
                <a:latin typeface="Book Antiqua" panose="02040602050305030304" pitchFamily="18" charset="0"/>
              </a:rPr>
              <a:t>. Ямковий; за ред. </a:t>
            </a:r>
            <a:r>
              <a:rPr lang="uk-UA" sz="1800" b="1" dirty="0" err="1">
                <a:latin typeface="Book Antiqua" panose="02040602050305030304" pitchFamily="18" charset="0"/>
              </a:rPr>
              <a:t>П.Г</a:t>
            </a:r>
            <a:r>
              <a:rPr lang="uk-UA" sz="1800" b="1" dirty="0">
                <a:latin typeface="Book Antiqua" panose="02040602050305030304" pitchFamily="18" charset="0"/>
              </a:rPr>
              <a:t>. Лузана. Київ: ІПО НАПН України, 2022. 173 с. </a:t>
            </a:r>
            <a:r>
              <a:rPr lang="uk-UA" sz="1800" u="sng" dirty="0">
                <a:latin typeface="Book Antiqua" panose="02040602050305030304" pitchFamily="18" charset="0"/>
                <a:hlinkClick r:id="rId6"/>
              </a:rPr>
              <a:t>http://lib.iitta.gov.ua/733686/</a:t>
            </a:r>
            <a:endParaRPr lang="fr-CA" altLang="en-US" sz="1800" dirty="0">
              <a:solidFill>
                <a:srgbClr val="3C579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0C86E-5122-4F0F-9416-6C49B9B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43" y="4453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-540568" y="404664"/>
            <a:ext cx="8229600" cy="922114"/>
          </a:xfrm>
        </p:spPr>
        <p:txBody>
          <a:bodyPr/>
          <a:lstStyle/>
          <a:p>
            <a:r>
              <a:rPr lang="uk-UA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Документи та матеріали, підготовлені </a:t>
            </a:r>
            <a:br>
              <a:rPr lang="uk-UA" sz="2800" b="1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uk-UA" sz="2800" b="1" dirty="0">
                <a:solidFill>
                  <a:schemeClr val="bg1"/>
                </a:solidFill>
                <a:latin typeface="Book Antiqua" panose="02040602050305030304" pitchFamily="18" charset="0"/>
              </a:rPr>
              <a:t>з використанням результатів НД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0C86E-5122-4F0F-9416-6C49B9B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43" y="4453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80621" y="1942130"/>
            <a:ext cx="9036496" cy="1820853"/>
          </a:xfrm>
        </p:spPr>
        <p:txBody>
          <a:bodyPr/>
          <a:lstStyle/>
          <a:p>
            <a:r>
              <a:rPr lang="uk-UA" sz="2000" dirty="0">
                <a:latin typeface="Book Antiqua" panose="02040602050305030304" pitchFamily="18" charset="0"/>
              </a:rPr>
              <a:t>АНАЛІТИЧНА ДОВІДКА про напрацювання вчених Національної академії педагогічних наук України із функціонування сфери освіти в умовах карантину, пов’язаного з COVID-19</a:t>
            </a:r>
            <a:endParaRPr lang="ru-RU" sz="20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uk-UA" sz="2000" u="sng" dirty="0">
                <a:latin typeface="Book Antiqua" panose="02040602050305030304" pitchFamily="18" charset="0"/>
                <a:hlinkClick r:id="rId5"/>
              </a:rPr>
              <a:t>http://school19.zp.ua/wp-content/</a:t>
            </a:r>
            <a:br>
              <a:rPr lang="uk-UA" sz="2000" u="sng" dirty="0">
                <a:latin typeface="Book Antiqua" panose="02040602050305030304" pitchFamily="18" charset="0"/>
                <a:hlinkClick r:id="rId5"/>
              </a:rPr>
            </a:br>
            <a:r>
              <a:rPr lang="uk-UA" sz="2000" u="sng" dirty="0" err="1">
                <a:latin typeface="Book Antiqua" panose="02040602050305030304" pitchFamily="18" charset="0"/>
                <a:hlinkClick r:id="rId5"/>
              </a:rPr>
              <a:t>uploads</a:t>
            </a:r>
            <a:r>
              <a:rPr lang="uk-UA" sz="2000" u="sng" dirty="0">
                <a:latin typeface="Book Antiqua" panose="02040602050305030304" pitchFamily="18" charset="0"/>
                <a:hlinkClick r:id="rId5"/>
              </a:rPr>
              <a:t>/2020/10/Analitychna_</a:t>
            </a:r>
          </a:p>
          <a:p>
            <a:pPr marL="0" indent="0">
              <a:buNone/>
            </a:pPr>
            <a:r>
              <a:rPr lang="uk-UA" sz="2000" dirty="0">
                <a:latin typeface="Book Antiqua" panose="02040602050305030304" pitchFamily="18" charset="0"/>
                <a:hlinkClick r:id="rId5"/>
              </a:rPr>
              <a:t>   </a:t>
            </a:r>
            <a:r>
              <a:rPr lang="uk-UA" sz="2000" u="sng" dirty="0">
                <a:latin typeface="Book Antiqua" panose="02040602050305030304" pitchFamily="18" charset="0"/>
                <a:hlinkClick r:id="rId5"/>
              </a:rPr>
              <a:t>dovidka_NAPN_Covid_19.pdf</a:t>
            </a:r>
            <a:endParaRPr lang="uk-UA" sz="2000" u="sng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uk-UA" sz="2000" u="sng" dirty="0">
              <a:latin typeface="Book Antiqua" panose="02040602050305030304" pitchFamily="18" charset="0"/>
            </a:endParaRPr>
          </a:p>
          <a:p>
            <a:r>
              <a:rPr lang="ru-RU" sz="2000" dirty="0">
                <a:latin typeface="Book Antiqua" panose="02040602050305030304" pitchFamily="18" charset="0"/>
              </a:rPr>
              <a:t>ФАХОВА ПЕРЕДВИЩА ОСВІТА</a:t>
            </a:r>
            <a:r>
              <a:rPr lang="ru-RU" sz="2000" dirty="0"/>
              <a:t>:</a:t>
            </a:r>
            <a:br>
              <a:rPr lang="ru-RU" sz="2000" dirty="0"/>
            </a:br>
            <a:r>
              <a:rPr lang="ru-RU" sz="2000" dirty="0">
                <a:latin typeface="Book Antiqua" panose="02040602050305030304" pitchFamily="18" charset="0"/>
              </a:rPr>
              <a:t>АНАЛІТИЧНИЙ ОГЛЯД</a:t>
            </a:r>
            <a:br>
              <a:rPr lang="ru-RU" sz="2000" dirty="0">
                <a:latin typeface="Book Antiqua" panose="02040602050305030304" pitchFamily="18" charset="0"/>
              </a:rPr>
            </a:br>
            <a:r>
              <a:rPr lang="ru-RU" sz="2000" dirty="0">
                <a:latin typeface="Book Antiqua" panose="02040602050305030304" pitchFamily="18" charset="0"/>
              </a:rPr>
              <a:t>ЕФЕКТИВНОСТІ</a:t>
            </a:r>
            <a:endParaRPr lang="en-US" sz="2000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endParaRPr lang="en-US" sz="1400" dirty="0">
              <a:latin typeface="Book Antiqua" panose="0204060205030503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4C92A-F3EB-44EB-8505-ACE335849C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75" t="13601" r="20075" b="5200"/>
          <a:stretch/>
        </p:blipFill>
        <p:spPr>
          <a:xfrm>
            <a:off x="4677732" y="3284983"/>
            <a:ext cx="4466267" cy="340846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B9B0D7-43AE-4FC3-83B3-4FB1DEF90595}"/>
              </a:ext>
            </a:extLst>
          </p:cNvPr>
          <p:cNvSpPr/>
          <p:nvPr/>
        </p:nvSpPr>
        <p:spPr>
          <a:xfrm>
            <a:off x="179512" y="5301208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Book Antiqua" panose="02040602050305030304" pitchFamily="18" charset="0"/>
                <a:hlinkClick r:id="rId7"/>
              </a:rPr>
              <a:t>https://visnyk.naps.gov.ua/index.php/journal/article/view/295</a:t>
            </a:r>
            <a:endParaRPr lang="ru-RU" sz="2000" dirty="0">
              <a:latin typeface="Book Antiqua" panose="02040602050305030304" pitchFamily="18" charset="0"/>
            </a:endParaRPr>
          </a:p>
          <a:p>
            <a:r>
              <a:rPr lang="en-GB" sz="2000" dirty="0">
                <a:latin typeface="Book Antiqua" panose="02040602050305030304" pitchFamily="18" charset="0"/>
                <a:hlinkClick r:id="rId8"/>
              </a:rPr>
              <a:t>https://lib.iitta.gov.ua/732345</a:t>
            </a:r>
            <a:endParaRPr lang="uk-UA" sz="2000" dirty="0">
              <a:latin typeface="Book Antiqua" panose="020406020503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79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624736" cy="922114"/>
          </a:xfrm>
          <a:solidFill>
            <a:srgbClr val="405B9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2800" b="1" i="1" dirty="0">
                <a:latin typeface="Book Antiqua" panose="02040602050305030304" pitchFamily="18" charset="0"/>
              </a:rPr>
              <a:t>Моніторинг затребуваності результатів НД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10994" t="6958" b="10503"/>
          <a:stretch>
            <a:fillRect/>
          </a:stretch>
        </p:blipFill>
        <p:spPr bwMode="auto">
          <a:xfrm>
            <a:off x="1302195" y="1339583"/>
            <a:ext cx="1931097" cy="26786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" name="Місце для вмісту 11"/>
          <p:cNvPicPr>
            <a:picLocks noGrp="1"/>
          </p:cNvPicPr>
          <p:nvPr>
            <p:ph idx="1"/>
          </p:nvPr>
        </p:nvPicPr>
        <p:blipFill rotWithShape="1">
          <a:blip r:embed="rId3"/>
          <a:srcRect l="21973" t="32302" r="34558" b="18058"/>
          <a:stretch/>
        </p:blipFill>
        <p:spPr bwMode="auto">
          <a:xfrm>
            <a:off x="3334745" y="2893685"/>
            <a:ext cx="5501402" cy="37681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359790" y="1340768"/>
            <a:ext cx="5501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Якість підготовки фахівців у закладах фахової передвищої освіти: бібліографічний покажчик / упорядники: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Т.М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Пащенко, </a:t>
            </a:r>
          </a:p>
          <a:p>
            <a:pPr>
              <a:spcAft>
                <a:spcPts val="0"/>
              </a:spcAft>
            </a:pP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І.А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Мося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Н.М.Ваніна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2021. 76 с. </a:t>
            </a:r>
            <a:r>
              <a:rPr lang="uk-UA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http://lib.iitta.gov.ua/729403/</a:t>
            </a:r>
            <a:endParaRPr lang="en-US" sz="1600" dirty="0">
              <a:effectLst/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07504" y="4365104"/>
            <a:ext cx="410445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https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://</a:t>
            </a:r>
            <a:r>
              <a:rPr lang="en-US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lib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.</a:t>
            </a:r>
            <a:r>
              <a:rPr lang="en-US" sz="1600" u="sng" dirty="0" err="1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iitta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.</a:t>
            </a:r>
            <a:r>
              <a:rPr lang="en-US" sz="1600" u="sng" dirty="0" err="1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gov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.</a:t>
            </a:r>
            <a:r>
              <a:rPr lang="en-US" sz="1600" u="sng" dirty="0" err="1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ua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/</a:t>
            </a:r>
            <a:r>
              <a:rPr lang="en-US" sz="1600" u="sng" dirty="0" err="1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cgi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/</a:t>
            </a:r>
            <a:r>
              <a:rPr lang="en-US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stats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/</a:t>
            </a:r>
            <a:r>
              <a:rPr lang="en-US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report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/</a:t>
            </a:r>
          </a:p>
          <a:p>
            <a:pPr algn="just">
              <a:spcAft>
                <a:spcPts val="0"/>
              </a:spcAft>
            </a:pPr>
            <a:r>
              <a:rPr lang="en-US" sz="1600" u="sng" dirty="0" err="1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eprint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hlinkClick r:id="rId5"/>
              </a:rPr>
              <a:t>/729403</a:t>
            </a:r>
            <a:endParaRPr lang="en-US" sz="1600" dirty="0">
              <a:effectLst/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32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624736" cy="922114"/>
          </a:xfrm>
          <a:solidFill>
            <a:srgbClr val="405B9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2800" b="1" i="1" dirty="0">
                <a:latin typeface="Book Antiqua" panose="02040602050305030304" pitchFamily="18" charset="0"/>
              </a:rPr>
              <a:t>Моніторинг затребуваності результатів НД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11245" t="7059" b="7451"/>
          <a:stretch>
            <a:fillRect/>
          </a:stretch>
        </p:blipFill>
        <p:spPr bwMode="auto">
          <a:xfrm>
            <a:off x="1475657" y="1340768"/>
            <a:ext cx="1885212" cy="25698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3000" endPos="28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Прямокутник 2"/>
          <p:cNvSpPr/>
          <p:nvPr/>
        </p:nvSpPr>
        <p:spPr>
          <a:xfrm>
            <a:off x="3364680" y="1462659"/>
            <a:ext cx="55014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Методичні основи оцінювання якості підготовки фахівців у закладах фахової передвищої освіти: методичний посібник / 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П.Г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Лузан,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А.А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Каленський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Т.М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Пащенко,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І.А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Мося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</a:t>
            </a:r>
            <a:r>
              <a:rPr lang="uk-UA" b="1" dirty="0" err="1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О.Ю</a:t>
            </a:r>
            <a:r>
              <a:rPr lang="uk-UA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Ямковий. Київ: 2021. 288 с. </a:t>
            </a:r>
            <a:r>
              <a:rPr lang="en-US" b="1" dirty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https://lib.iitta.gov.ua/729577/</a:t>
            </a:r>
            <a:endParaRPr lang="en-US" sz="1600" dirty="0">
              <a:effectLst/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Місце для вмісту 10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5" t="28535" r="32368" b="25445"/>
          <a:stretch/>
        </p:blipFill>
        <p:spPr bwMode="auto">
          <a:xfrm>
            <a:off x="3491880" y="3482893"/>
            <a:ext cx="5518660" cy="3268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132263" y="4865680"/>
            <a:ext cx="407969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https://lib.iitta.gov.ua/cgi/stats/report/</a:t>
            </a:r>
          </a:p>
          <a:p>
            <a:pPr algn="just">
              <a:spcAft>
                <a:spcPts val="0"/>
              </a:spcAft>
            </a:pPr>
            <a:r>
              <a:rPr lang="uk-UA" sz="1600" u="sng" dirty="0" err="1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eprint</a:t>
            </a:r>
            <a:r>
              <a:rPr lang="uk-UA" sz="1600" u="sng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/729577</a:t>
            </a:r>
            <a:endParaRPr lang="en-US" sz="1600" dirty="0">
              <a:effectLst/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719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624736" cy="922114"/>
          </a:xfrm>
          <a:solidFill>
            <a:srgbClr val="405B9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2800" b="1" i="1" dirty="0">
                <a:latin typeface="Book Antiqua" panose="02040602050305030304" pitchFamily="18" charset="0"/>
              </a:rPr>
              <a:t>Моніторинг затребуваності результатів НД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391078" y="1535711"/>
            <a:ext cx="55014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Book Antiqua" panose="02040602050305030304" pitchFamily="18" charset="0"/>
              </a:rPr>
              <a:t>Оцінювання якості підготовки фахівців у закладах фахової передвищої освіти аграрної, будівельної та машинобудівної галузей: практичний посібник / </a:t>
            </a:r>
            <a:r>
              <a:rPr lang="uk-UA" b="1" dirty="0" err="1">
                <a:latin typeface="Book Antiqua" panose="02040602050305030304" pitchFamily="18" charset="0"/>
              </a:rPr>
              <a:t>П.Г</a:t>
            </a:r>
            <a:r>
              <a:rPr lang="uk-UA" b="1" dirty="0">
                <a:latin typeface="Book Antiqua" panose="02040602050305030304" pitchFamily="18" charset="0"/>
              </a:rPr>
              <a:t>. Лузан, </a:t>
            </a:r>
            <a:r>
              <a:rPr lang="uk-UA" b="1" dirty="0" err="1">
                <a:latin typeface="Book Antiqua" panose="02040602050305030304" pitchFamily="18" charset="0"/>
              </a:rPr>
              <a:t>О.В</a:t>
            </a:r>
            <a:r>
              <a:rPr lang="uk-UA" b="1" dirty="0">
                <a:latin typeface="Book Antiqua" panose="02040602050305030304" pitchFamily="18" charset="0"/>
              </a:rPr>
              <a:t>. Лапа, </a:t>
            </a:r>
            <a:r>
              <a:rPr lang="uk-UA" b="1" dirty="0" err="1">
                <a:latin typeface="Book Antiqua" panose="02040602050305030304" pitchFamily="18" charset="0"/>
              </a:rPr>
              <a:t>Т.М</a:t>
            </a:r>
            <a:r>
              <a:rPr lang="uk-UA" b="1" dirty="0">
                <a:latin typeface="Book Antiqua" panose="02040602050305030304" pitchFamily="18" charset="0"/>
              </a:rPr>
              <a:t>. Пащенко, </a:t>
            </a:r>
            <a:r>
              <a:rPr lang="uk-UA" b="1" dirty="0" err="1">
                <a:latin typeface="Book Antiqua" panose="02040602050305030304" pitchFamily="18" charset="0"/>
              </a:rPr>
              <a:t>І.А</a:t>
            </a:r>
            <a:r>
              <a:rPr lang="uk-UA" b="1" dirty="0">
                <a:latin typeface="Book Antiqua" panose="02040602050305030304" pitchFamily="18" charset="0"/>
              </a:rPr>
              <a:t>. </a:t>
            </a:r>
            <a:r>
              <a:rPr lang="uk-UA" b="1" dirty="0" err="1">
                <a:latin typeface="Book Antiqua" panose="02040602050305030304" pitchFamily="18" charset="0"/>
              </a:rPr>
              <a:t>Мося</a:t>
            </a:r>
            <a:r>
              <a:rPr lang="uk-UA" b="1" dirty="0">
                <a:latin typeface="Book Antiqua" panose="02040602050305030304" pitchFamily="18" charset="0"/>
              </a:rPr>
              <a:t>, </a:t>
            </a:r>
            <a:r>
              <a:rPr lang="uk-UA" b="1" dirty="0" err="1">
                <a:latin typeface="Book Antiqua" panose="02040602050305030304" pitchFamily="18" charset="0"/>
              </a:rPr>
              <a:t>Н.М</a:t>
            </a:r>
            <a:r>
              <a:rPr lang="uk-UA" b="1" dirty="0">
                <a:latin typeface="Book Antiqua" panose="02040602050305030304" pitchFamily="18" charset="0"/>
              </a:rPr>
              <a:t>. </a:t>
            </a:r>
            <a:r>
              <a:rPr lang="uk-UA" b="1" dirty="0" err="1">
                <a:latin typeface="Book Antiqua" panose="02040602050305030304" pitchFamily="18" charset="0"/>
              </a:rPr>
              <a:t>Ваніна</a:t>
            </a:r>
            <a:r>
              <a:rPr lang="uk-UA" b="1" dirty="0">
                <a:latin typeface="Book Antiqua" panose="02040602050305030304" pitchFamily="18" charset="0"/>
              </a:rPr>
              <a:t>, </a:t>
            </a:r>
            <a:r>
              <a:rPr lang="uk-UA" b="1" dirty="0" err="1">
                <a:latin typeface="Book Antiqua" panose="02040602050305030304" pitchFamily="18" charset="0"/>
              </a:rPr>
              <a:t>О.Ю</a:t>
            </a:r>
            <a:r>
              <a:rPr lang="uk-UA" b="1" dirty="0">
                <a:latin typeface="Book Antiqua" panose="02040602050305030304" pitchFamily="18" charset="0"/>
              </a:rPr>
              <a:t>. Ямковий, </a:t>
            </a:r>
            <a:r>
              <a:rPr lang="uk-UA" b="1" dirty="0" err="1">
                <a:latin typeface="Book Antiqua" panose="02040602050305030304" pitchFamily="18" charset="0"/>
              </a:rPr>
              <a:t>А.А</a:t>
            </a:r>
            <a:r>
              <a:rPr lang="uk-UA" b="1" dirty="0">
                <a:latin typeface="Book Antiqua" panose="02040602050305030304" pitchFamily="18" charset="0"/>
              </a:rPr>
              <a:t>. </a:t>
            </a:r>
            <a:r>
              <a:rPr lang="uk-UA" b="1" dirty="0" err="1">
                <a:latin typeface="Book Antiqua" panose="02040602050305030304" pitchFamily="18" charset="0"/>
              </a:rPr>
              <a:t>Каленський</a:t>
            </a:r>
            <a:r>
              <a:rPr lang="uk-UA" b="1" dirty="0">
                <a:latin typeface="Book Antiqua" panose="02040602050305030304" pitchFamily="18" charset="0"/>
              </a:rPr>
              <a:t>; за ред. </a:t>
            </a:r>
            <a:r>
              <a:rPr lang="uk-UA" b="1" dirty="0" err="1">
                <a:latin typeface="Book Antiqua" panose="02040602050305030304" pitchFamily="18" charset="0"/>
              </a:rPr>
              <a:t>П.Г</a:t>
            </a:r>
            <a:r>
              <a:rPr lang="uk-UA" b="1" dirty="0">
                <a:latin typeface="Book Antiqua" panose="02040602050305030304" pitchFamily="18" charset="0"/>
              </a:rPr>
              <a:t>. Лузана. Київ: ІПО НАПН України, 2022. 236 с.</a:t>
            </a:r>
            <a:r>
              <a:rPr lang="uk-UA" u="sng" dirty="0">
                <a:latin typeface="Book Antiqua" panose="02040602050305030304" pitchFamily="18" charset="0"/>
                <a:hlinkClick r:id="rId2"/>
              </a:rPr>
              <a:t> http://lib.iitta.gov.ua/733687</a:t>
            </a:r>
            <a:endParaRPr lang="en-US" dirty="0">
              <a:latin typeface="Book Antiqua" panose="0204060205030503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358163"/>
            <a:ext cx="2076202" cy="268685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33735" r="30569" b="24372"/>
          <a:stretch/>
        </p:blipFill>
        <p:spPr bwMode="auto">
          <a:xfrm>
            <a:off x="3707904" y="3861048"/>
            <a:ext cx="5040560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07504" y="4885062"/>
            <a:ext cx="439248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https://lib.iitta.gov.ua/cgi/stats/report/eprint/733687?from= 2021%2F06%2F01&amp;to=2024%2F01%2F01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41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624736" cy="922114"/>
          </a:xfrm>
          <a:solidFill>
            <a:srgbClr val="405B9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2800" b="1" i="1" dirty="0">
                <a:latin typeface="Book Antiqua" panose="02040602050305030304" pitchFamily="18" charset="0"/>
              </a:rPr>
              <a:t>Моніторинг затребуваності результатів НД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391078" y="1535711"/>
            <a:ext cx="550140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Book Antiqua" panose="02040602050305030304" pitchFamily="18" charset="0"/>
              </a:rPr>
              <a:t>Методичні рекомендації щодо розроблення валідних тестів у закладах фахової передвищої освіти / П. Г. Лузан, </a:t>
            </a:r>
            <a:r>
              <a:rPr lang="uk-UA" b="1" dirty="0" err="1">
                <a:latin typeface="Book Antiqua" panose="02040602050305030304" pitchFamily="18" charset="0"/>
              </a:rPr>
              <a:t>О.В</a:t>
            </a:r>
            <a:r>
              <a:rPr lang="uk-UA" b="1" dirty="0">
                <a:latin typeface="Book Antiqua" panose="02040602050305030304" pitchFamily="18" charset="0"/>
              </a:rPr>
              <a:t>. Лапа, </a:t>
            </a:r>
            <a:r>
              <a:rPr lang="uk-UA" b="1" dirty="0" err="1">
                <a:latin typeface="Book Antiqua" panose="02040602050305030304" pitchFamily="18" charset="0"/>
              </a:rPr>
              <a:t>Т.М</a:t>
            </a:r>
            <a:r>
              <a:rPr lang="uk-UA" b="1" dirty="0">
                <a:latin typeface="Book Antiqua" panose="02040602050305030304" pitchFamily="18" charset="0"/>
              </a:rPr>
              <a:t>. Пащенко, </a:t>
            </a:r>
            <a:r>
              <a:rPr lang="uk-UA" b="1" dirty="0" err="1">
                <a:latin typeface="Book Antiqua" panose="02040602050305030304" pitchFamily="18" charset="0"/>
              </a:rPr>
              <a:t>І.А</a:t>
            </a:r>
            <a:r>
              <a:rPr lang="uk-UA" b="1" dirty="0">
                <a:latin typeface="Book Antiqua" panose="02040602050305030304" pitchFamily="18" charset="0"/>
              </a:rPr>
              <a:t>. </a:t>
            </a:r>
            <a:r>
              <a:rPr lang="uk-UA" b="1" dirty="0" err="1">
                <a:latin typeface="Book Antiqua" panose="02040602050305030304" pitchFamily="18" charset="0"/>
              </a:rPr>
              <a:t>Мося</a:t>
            </a:r>
            <a:r>
              <a:rPr lang="uk-UA" b="1" dirty="0">
                <a:latin typeface="Book Antiqua" panose="02040602050305030304" pitchFamily="18" charset="0"/>
              </a:rPr>
              <a:t>, </a:t>
            </a:r>
            <a:r>
              <a:rPr lang="uk-UA" b="1" dirty="0" err="1">
                <a:latin typeface="Book Antiqua" panose="02040602050305030304" pitchFamily="18" charset="0"/>
              </a:rPr>
              <a:t>Н.М</a:t>
            </a:r>
            <a:r>
              <a:rPr lang="uk-UA" b="1" dirty="0">
                <a:latin typeface="Book Antiqua" panose="02040602050305030304" pitchFamily="18" charset="0"/>
              </a:rPr>
              <a:t>. </a:t>
            </a:r>
            <a:r>
              <a:rPr lang="uk-UA" b="1" dirty="0" err="1">
                <a:latin typeface="Book Antiqua" panose="02040602050305030304" pitchFamily="18" charset="0"/>
              </a:rPr>
              <a:t>Ваніна</a:t>
            </a:r>
            <a:r>
              <a:rPr lang="uk-UA" b="1" dirty="0">
                <a:latin typeface="Book Antiqua" panose="02040602050305030304" pitchFamily="18" charset="0"/>
              </a:rPr>
              <a:t>, </a:t>
            </a:r>
            <a:r>
              <a:rPr lang="uk-UA" b="1" dirty="0" err="1">
                <a:latin typeface="Book Antiqua" panose="02040602050305030304" pitchFamily="18" charset="0"/>
              </a:rPr>
              <a:t>О.Ю</a:t>
            </a:r>
            <a:r>
              <a:rPr lang="uk-UA" b="1" dirty="0">
                <a:latin typeface="Book Antiqua" panose="02040602050305030304" pitchFamily="18" charset="0"/>
              </a:rPr>
              <a:t>. Ямковий; за ред. </a:t>
            </a:r>
            <a:r>
              <a:rPr lang="uk-UA" b="1" dirty="0" err="1">
                <a:latin typeface="Book Antiqua" panose="02040602050305030304" pitchFamily="18" charset="0"/>
              </a:rPr>
              <a:t>П.Г</a:t>
            </a:r>
            <a:r>
              <a:rPr lang="uk-UA" b="1" dirty="0">
                <a:latin typeface="Book Antiqua" panose="02040602050305030304" pitchFamily="18" charset="0"/>
              </a:rPr>
              <a:t>. Лузана. Київ: ІПО НАПН України, 2022. 173 с.</a:t>
            </a:r>
            <a:r>
              <a:rPr lang="uk-UA" dirty="0">
                <a:latin typeface="Book Antiqua" panose="02040602050305030304" pitchFamily="18" charset="0"/>
              </a:rPr>
              <a:t> </a:t>
            </a:r>
            <a:r>
              <a:rPr lang="uk-UA" dirty="0">
                <a:latin typeface="Book Antiqua" panose="02040602050305030304" pitchFamily="18" charset="0"/>
                <a:hlinkClick r:id="rId2"/>
              </a:rPr>
              <a:t>http://lib.iitta.gov.ua/733686/</a:t>
            </a:r>
            <a:endParaRPr lang="en-US" dirty="0">
              <a:latin typeface="Book Antiqua" panose="0204060205030503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155" y="1535711"/>
            <a:ext cx="1760923" cy="227884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21719" t="33015" r="32335" b="25366"/>
          <a:stretch/>
        </p:blipFill>
        <p:spPr bwMode="auto">
          <a:xfrm>
            <a:off x="3391078" y="3536259"/>
            <a:ext cx="5501402" cy="3133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07504" y="4885062"/>
            <a:ext cx="410445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u="sng" dirty="0">
                <a:latin typeface="Book Antiqua" panose="02040602050305030304" pitchFamily="18" charset="0"/>
                <a:hlinkClick r:id="rId5"/>
              </a:rPr>
              <a:t>https://lib.iitta.gov.ua/cgi/stats/report/</a:t>
            </a:r>
          </a:p>
          <a:p>
            <a:r>
              <a:rPr lang="uk-UA" sz="1600" u="sng" dirty="0" err="1">
                <a:latin typeface="Book Antiqua" panose="02040602050305030304" pitchFamily="18" charset="0"/>
                <a:hlinkClick r:id="rId5"/>
              </a:rPr>
              <a:t>eprint</a:t>
            </a:r>
            <a:r>
              <a:rPr lang="uk-UA" sz="1600" u="sng" dirty="0">
                <a:latin typeface="Book Antiqua" panose="02040602050305030304" pitchFamily="18" charset="0"/>
                <a:hlinkClick r:id="rId5"/>
              </a:rPr>
              <a:t>/733686</a:t>
            </a:r>
            <a:endParaRPr lang="en-US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92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CA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676888" y="75354"/>
            <a:ext cx="8229600" cy="119340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Моніторинг затребуваності результатів НД</a:t>
            </a:r>
            <a:endParaRPr lang="fr-CA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23893" t="16819" r="25113" b="5644"/>
          <a:stretch/>
        </p:blipFill>
        <p:spPr bwMode="auto">
          <a:xfrm>
            <a:off x="1403648" y="1628800"/>
            <a:ext cx="7520732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733256"/>
            <a:ext cx="181268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5983655" y="2132856"/>
            <a:ext cx="289066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u="sng" dirty="0">
                <a:solidFill>
                  <a:srgbClr val="0000FF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https://lib.iitta.gov.ua/cgi/stats/</a:t>
            </a:r>
          </a:p>
          <a:p>
            <a:pPr>
              <a:spcAft>
                <a:spcPts val="0"/>
              </a:spcAft>
            </a:pPr>
            <a:r>
              <a:rPr lang="ru-RU" sz="1400" b="1" u="sng" dirty="0" err="1">
                <a:solidFill>
                  <a:srgbClr val="0000FF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report</a:t>
            </a:r>
            <a:r>
              <a:rPr lang="ru-RU" sz="1400" b="1" u="sng" dirty="0">
                <a:solidFill>
                  <a:srgbClr val="0000FF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ru-RU" sz="1400" b="1" u="sng" dirty="0" err="1">
                <a:solidFill>
                  <a:srgbClr val="0000FF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themes</a:t>
            </a:r>
            <a:r>
              <a:rPr lang="ru-RU" sz="1400" b="1" u="sng" dirty="0">
                <a:solidFill>
                  <a:srgbClr val="0000FF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/0120U000073/</a:t>
            </a:r>
            <a:endParaRPr lang="en-US" sz="1400" b="1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en-U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CA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Дякую за увагу!</a:t>
            </a:r>
            <a:endParaRPr lang="fr-CA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5619890"/>
            <a:ext cx="1812684" cy="120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033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128792" cy="922114"/>
          </a:xfrm>
          <a:solidFill>
            <a:srgbClr val="405B9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200" b="1" i="1" dirty="0">
                <a:latin typeface="Book Antiqua" panose="02040602050305030304" pitchFamily="18" charset="0"/>
              </a:rPr>
              <a:t>Повнотекстові електронні версії (копії) продукції</a:t>
            </a:r>
            <a:endParaRPr lang="fr-CA" altLang="en-US" sz="3200" dirty="0">
              <a:solidFill>
                <a:srgbClr val="3C579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4929411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b="1" dirty="0">
                <a:latin typeface="Book Antiqua" panose="02040602050305030304" pitchFamily="18" charset="0"/>
              </a:rPr>
              <a:t>Сайт ІПО НАПН України</a:t>
            </a:r>
            <a:endParaRPr lang="en-US" sz="2000" dirty="0">
              <a:latin typeface="Book Antiqua" panose="02040602050305030304" pitchFamily="18" charset="0"/>
            </a:endParaRPr>
          </a:p>
          <a:p>
            <a:pPr algn="ctr"/>
            <a:r>
              <a:rPr lang="uk-UA" sz="2000" u="sng" dirty="0">
                <a:latin typeface="Book Antiqua" panose="02040602050305030304" pitchFamily="18" charset="0"/>
                <a:hlinkClick r:id="rId2"/>
              </a:rPr>
              <a:t>https://ivet.edu.ua/produkcziya-naukovyh-doslidzhen/</a:t>
            </a:r>
            <a:endParaRPr lang="en-US" sz="200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 bwMode="auto">
          <a:xfrm>
            <a:off x="2627784" y="3898677"/>
            <a:ext cx="5939790" cy="2698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"/>
          <a:stretch/>
        </p:blipFill>
        <p:spPr bwMode="auto">
          <a:xfrm>
            <a:off x="1776953" y="1974850"/>
            <a:ext cx="5939790" cy="21022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18614"/>
            <a:ext cx="1812684" cy="120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128792" cy="922114"/>
          </a:xfrm>
          <a:solidFill>
            <a:srgbClr val="405B9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200" b="1" i="1" dirty="0">
                <a:latin typeface="Book Antiqua" panose="02040602050305030304" pitchFamily="18" charset="0"/>
              </a:rPr>
              <a:t>Повнотекстові електронні версії (копії) продукції</a:t>
            </a:r>
            <a:endParaRPr lang="fr-CA" altLang="en-US" sz="3200" dirty="0">
              <a:solidFill>
                <a:srgbClr val="3C579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4929411"/>
          </a:xfrm>
        </p:spPr>
        <p:txBody>
          <a:bodyPr/>
          <a:lstStyle/>
          <a:p>
            <a:pPr algn="ctr"/>
            <a:r>
              <a:rPr lang="uk-UA" sz="2400" dirty="0">
                <a:latin typeface="Book Antiqua" panose="02040602050305030304" pitchFamily="18" charset="0"/>
              </a:rPr>
              <a:t>Сайт е-бібліотеки НАПН України</a:t>
            </a:r>
          </a:p>
          <a:p>
            <a:pPr algn="ctr"/>
            <a:endParaRPr lang="en-US" sz="2400" dirty="0"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t="17319" r="16763" b="5940"/>
          <a:stretch/>
        </p:blipFill>
        <p:spPr bwMode="auto">
          <a:xfrm>
            <a:off x="1716454" y="1829991"/>
            <a:ext cx="3921760" cy="2487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17667" r="16889" b="14952"/>
          <a:stretch/>
        </p:blipFill>
        <p:spPr bwMode="auto">
          <a:xfrm>
            <a:off x="4718689" y="4231262"/>
            <a:ext cx="3885759" cy="2366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1245" t="7059" b="7451"/>
          <a:stretch>
            <a:fillRect/>
          </a:stretch>
        </p:blipFill>
        <p:spPr bwMode="auto">
          <a:xfrm>
            <a:off x="2664812" y="4389100"/>
            <a:ext cx="1619944" cy="2208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3000" endPos="28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10994" t="6958" b="10503"/>
          <a:stretch>
            <a:fillRect/>
          </a:stretch>
        </p:blipFill>
        <p:spPr bwMode="auto">
          <a:xfrm>
            <a:off x="6407810" y="1833439"/>
            <a:ext cx="1427041" cy="197943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978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763688" y="207541"/>
            <a:ext cx="7272808" cy="922114"/>
          </a:xfrm>
          <a:solidFill>
            <a:srgbClr val="405B9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200" b="1" i="1" dirty="0">
                <a:latin typeface="Book Antiqua" panose="02040602050305030304" pitchFamily="18" charset="0"/>
              </a:rPr>
              <a:t>Повнотекстові електронні версії (копії) продукції</a:t>
            </a:r>
            <a:endParaRPr lang="fr-CA" altLang="en-US" sz="3200" dirty="0">
              <a:solidFill>
                <a:srgbClr val="3C579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4929411"/>
          </a:xfrm>
        </p:spPr>
        <p:txBody>
          <a:bodyPr/>
          <a:lstStyle/>
          <a:p>
            <a:pPr algn="ctr"/>
            <a:r>
              <a:rPr lang="uk-UA" sz="2400" dirty="0">
                <a:latin typeface="Book Antiqua" panose="02040602050305030304" pitchFamily="18" charset="0"/>
              </a:rPr>
              <a:t>Сайт е-бібліотеки НАПН України</a:t>
            </a:r>
          </a:p>
          <a:p>
            <a:pPr algn="ctr"/>
            <a:endParaRPr lang="en-US" sz="2400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7434" r="16814" b="10897"/>
          <a:stretch/>
        </p:blipFill>
        <p:spPr bwMode="auto">
          <a:xfrm>
            <a:off x="1619672" y="1700808"/>
            <a:ext cx="3957955" cy="2372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17493" r="16694" b="12005"/>
          <a:stretch/>
        </p:blipFill>
        <p:spPr bwMode="auto">
          <a:xfrm>
            <a:off x="4355976" y="3907675"/>
            <a:ext cx="4015740" cy="2355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696" y="1683438"/>
            <a:ext cx="1732151" cy="224160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4207362"/>
            <a:ext cx="1872208" cy="24228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71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056784" cy="922114"/>
          </a:xfrm>
          <a:solidFill>
            <a:srgbClr val="405B9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200" b="1" i="1" dirty="0">
                <a:latin typeface="Book Antiqua" panose="02040602050305030304" pitchFamily="18" charset="0"/>
              </a:rPr>
              <a:t>Повнотекстові електронні версії (копії) продукції</a:t>
            </a:r>
            <a:endParaRPr lang="fr-CA" altLang="en-US" sz="3200" dirty="0">
              <a:solidFill>
                <a:srgbClr val="3C579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1763688" y="1628800"/>
            <a:ext cx="7200800" cy="4929411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>
                <a:latin typeface="Book Antiqua" panose="02040602050305030304" pitchFamily="18" charset="0"/>
              </a:rPr>
              <a:t>Сайт </a:t>
            </a:r>
            <a:r>
              <a:rPr lang="uk-UA" sz="2800" b="1" dirty="0" err="1">
                <a:latin typeface="Book Antiqua" panose="02040602050305030304" pitchFamily="18" charset="0"/>
              </a:rPr>
              <a:t>Ірпінського</a:t>
            </a:r>
            <a:r>
              <a:rPr lang="uk-UA" sz="2800" b="1" dirty="0">
                <a:latin typeface="Book Antiqua" panose="02040602050305030304" pitchFamily="18" charset="0"/>
              </a:rPr>
              <a:t> фахового коледжу </a:t>
            </a:r>
            <a:r>
              <a:rPr lang="uk-UA" sz="2800" b="1" dirty="0" err="1">
                <a:latin typeface="Book Antiqua" panose="02040602050305030304" pitchFamily="18" charset="0"/>
              </a:rPr>
              <a:t>НІБіП</a:t>
            </a:r>
            <a:r>
              <a:rPr lang="uk-UA" sz="2800" b="1" dirty="0">
                <a:latin typeface="Book Antiqua" panose="02040602050305030304" pitchFamily="18" charset="0"/>
              </a:rPr>
              <a:t> України </a:t>
            </a:r>
            <a:endParaRPr lang="en-US" sz="2800" dirty="0">
              <a:latin typeface="Book Antiqua" panose="02040602050305030304" pitchFamily="18" charset="0"/>
            </a:endParaRPr>
          </a:p>
          <a:p>
            <a:r>
              <a:rPr lang="uk-UA" sz="2800" u="sng" dirty="0">
                <a:latin typeface="Book Antiqua" panose="02040602050305030304" pitchFamily="18" charset="0"/>
                <a:hlinkClick r:id="rId2"/>
              </a:rPr>
              <a:t>https://iek.irpin.com/assets/images/resources/51/e106611f37d816ec8791ef87d9e939d82f4c7152.pdf</a:t>
            </a:r>
            <a:endParaRPr lang="en-US" sz="2800" dirty="0">
              <a:latin typeface="Book Antiqua" panose="02040602050305030304" pitchFamily="18" charset="0"/>
            </a:endParaRPr>
          </a:p>
          <a:p>
            <a:r>
              <a:rPr lang="uk-UA" sz="2800" u="sng" dirty="0">
                <a:latin typeface="Book Antiqua" panose="02040602050305030304" pitchFamily="18" charset="0"/>
                <a:hlinkClick r:id="rId3"/>
              </a:rPr>
              <a:t>https://iek.irpin.com/assets/images/resources/51/f6483ee3582ddd409c363146b6f76e3cd7dfabe6.pdf</a:t>
            </a:r>
            <a:endParaRPr lang="en-US" sz="280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7828" y="5661248"/>
            <a:ext cx="1812684" cy="120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08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1619673" y="188640"/>
            <a:ext cx="7421995" cy="968899"/>
          </a:xfrm>
          <a:solidFill>
            <a:srgbClr val="405B9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200" b="1" i="1" dirty="0">
                <a:latin typeface="Book Antiqua" panose="02040602050305030304" pitchFamily="18" charset="0"/>
              </a:rPr>
              <a:t>Повнотекстові електронні версії (копії) продукції</a:t>
            </a:r>
            <a:endParaRPr lang="fr-CA" altLang="en-US" sz="3200" dirty="0">
              <a:solidFill>
                <a:srgbClr val="3C579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0085" y="944525"/>
            <a:ext cx="73298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Сторінка лабораторії у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2049" name="Рисунок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/>
          <a:stretch>
            <a:fillRect/>
          </a:stretch>
        </p:blipFill>
        <p:spPr bwMode="auto">
          <a:xfrm>
            <a:off x="5580112" y="2266698"/>
            <a:ext cx="2304256" cy="42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19673" y="1679518"/>
            <a:ext cx="75002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https://www.facebook.com/share/D8ShJEqYMBDN5zV3/?mibextid=WC7FNe</a:t>
            </a:r>
            <a:endParaRPr kumimoji="0" lang="uk-U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2"/>
          <a:stretch/>
        </p:blipFill>
        <p:spPr bwMode="auto">
          <a:xfrm>
            <a:off x="2699792" y="2266698"/>
            <a:ext cx="2232248" cy="4421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560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76112" y="4505492"/>
            <a:ext cx="481673" cy="163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-148270" y="289218"/>
            <a:ext cx="8229600" cy="922114"/>
          </a:xfrm>
        </p:spPr>
        <p:txBody>
          <a:bodyPr/>
          <a:lstStyle/>
          <a:p>
            <a:r>
              <a:rPr lang="uk-UA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Перелік установ, у яких було презентовано продукцію НД</a:t>
            </a:r>
            <a:endParaRPr lang="en-US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0C86E-5122-4F0F-9416-6C49B9B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43" y="4453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107504" y="1772816"/>
            <a:ext cx="9036496" cy="4353347"/>
          </a:xfrm>
        </p:spPr>
        <p:txBody>
          <a:bodyPr/>
          <a:lstStyle/>
          <a:p>
            <a:r>
              <a:rPr lang="uk-UA" sz="2000" dirty="0">
                <a:latin typeface="Book Antiqua" panose="02040602050305030304" pitchFamily="18" charset="0"/>
              </a:rPr>
              <a:t>Заклади, установи, організації, на базі яких проводиться експеримент: 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636430" y="5817441"/>
            <a:ext cx="5926895" cy="526513"/>
          </a:xfrm>
          <a:custGeom>
            <a:avLst/>
            <a:gdLst>
              <a:gd name="T0" fmla="*/ 1549 w 1549"/>
              <a:gd name="T1" fmla="*/ 185 h 372"/>
              <a:gd name="T2" fmla="*/ 1355 w 1549"/>
              <a:gd name="T3" fmla="*/ 0 h 372"/>
              <a:gd name="T4" fmla="*/ 1508 w 1549"/>
              <a:gd name="T5" fmla="*/ 0 h 372"/>
              <a:gd name="T6" fmla="*/ 0 w 1549"/>
              <a:gd name="T7" fmla="*/ 0 h 372"/>
              <a:gd name="T8" fmla="*/ 0 w 1549"/>
              <a:gd name="T9" fmla="*/ 372 h 372"/>
              <a:gd name="T10" fmla="*/ 1355 w 1549"/>
              <a:gd name="T11" fmla="*/ 372 h 372"/>
              <a:gd name="T12" fmla="*/ 1355 w 1549"/>
              <a:gd name="T13" fmla="*/ 372 h 372"/>
              <a:gd name="T14" fmla="*/ 1549 w 1549"/>
              <a:gd name="T15" fmla="*/ 185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49" h="372">
                <a:moveTo>
                  <a:pt x="1549" y="185"/>
                </a:moveTo>
                <a:lnTo>
                  <a:pt x="1355" y="0"/>
                </a:lnTo>
                <a:lnTo>
                  <a:pt x="1508" y="0"/>
                </a:lnTo>
                <a:lnTo>
                  <a:pt x="0" y="0"/>
                </a:lnTo>
                <a:lnTo>
                  <a:pt x="0" y="372"/>
                </a:lnTo>
                <a:lnTo>
                  <a:pt x="1355" y="372"/>
                </a:lnTo>
                <a:lnTo>
                  <a:pt x="1355" y="372"/>
                </a:lnTo>
                <a:lnTo>
                  <a:pt x="1549" y="18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480529" y="5295172"/>
            <a:ext cx="6403840" cy="522268"/>
          </a:xfrm>
          <a:custGeom>
            <a:avLst/>
            <a:gdLst>
              <a:gd name="T0" fmla="*/ 1703 w 1703"/>
              <a:gd name="T1" fmla="*/ 184 h 369"/>
              <a:gd name="T2" fmla="*/ 1508 w 1703"/>
              <a:gd name="T3" fmla="*/ 0 h 369"/>
              <a:gd name="T4" fmla="*/ 1508 w 1703"/>
              <a:gd name="T5" fmla="*/ 0 h 369"/>
              <a:gd name="T6" fmla="*/ 0 w 1703"/>
              <a:gd name="T7" fmla="*/ 0 h 369"/>
              <a:gd name="T8" fmla="*/ 0 w 1703"/>
              <a:gd name="T9" fmla="*/ 369 h 369"/>
              <a:gd name="T10" fmla="*/ 1508 w 1703"/>
              <a:gd name="T11" fmla="*/ 369 h 369"/>
              <a:gd name="T12" fmla="*/ 1508 w 1703"/>
              <a:gd name="T13" fmla="*/ 369 h 369"/>
              <a:gd name="T14" fmla="*/ 1703 w 1703"/>
              <a:gd name="T15" fmla="*/ 184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03" h="369">
                <a:moveTo>
                  <a:pt x="1703" y="184"/>
                </a:moveTo>
                <a:lnTo>
                  <a:pt x="1508" y="0"/>
                </a:lnTo>
                <a:lnTo>
                  <a:pt x="1508" y="0"/>
                </a:lnTo>
                <a:lnTo>
                  <a:pt x="0" y="0"/>
                </a:lnTo>
                <a:lnTo>
                  <a:pt x="0" y="369"/>
                </a:lnTo>
                <a:lnTo>
                  <a:pt x="1508" y="369"/>
                </a:lnTo>
                <a:lnTo>
                  <a:pt x="1508" y="369"/>
                </a:lnTo>
                <a:lnTo>
                  <a:pt x="1703" y="18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480529" y="4768170"/>
            <a:ext cx="4891672" cy="527491"/>
          </a:xfrm>
          <a:custGeom>
            <a:avLst/>
            <a:gdLst>
              <a:gd name="T0" fmla="*/ 1972 w 1972"/>
              <a:gd name="T1" fmla="*/ 185 h 369"/>
              <a:gd name="T2" fmla="*/ 1778 w 1972"/>
              <a:gd name="T3" fmla="*/ 0 h 369"/>
              <a:gd name="T4" fmla="*/ 1778 w 1972"/>
              <a:gd name="T5" fmla="*/ 0 h 369"/>
              <a:gd name="T6" fmla="*/ 0 w 1972"/>
              <a:gd name="T7" fmla="*/ 0 h 369"/>
              <a:gd name="T8" fmla="*/ 0 w 1972"/>
              <a:gd name="T9" fmla="*/ 369 h 369"/>
              <a:gd name="T10" fmla="*/ 1778 w 1972"/>
              <a:gd name="T11" fmla="*/ 369 h 369"/>
              <a:gd name="T12" fmla="*/ 1778 w 1972"/>
              <a:gd name="T13" fmla="*/ 369 h 369"/>
              <a:gd name="T14" fmla="*/ 1972 w 1972"/>
              <a:gd name="T15" fmla="*/ 185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72" h="369">
                <a:moveTo>
                  <a:pt x="1972" y="185"/>
                </a:moveTo>
                <a:lnTo>
                  <a:pt x="1778" y="0"/>
                </a:lnTo>
                <a:lnTo>
                  <a:pt x="1778" y="0"/>
                </a:lnTo>
                <a:lnTo>
                  <a:pt x="0" y="0"/>
                </a:lnTo>
                <a:lnTo>
                  <a:pt x="0" y="369"/>
                </a:lnTo>
                <a:lnTo>
                  <a:pt x="1778" y="369"/>
                </a:lnTo>
                <a:lnTo>
                  <a:pt x="1778" y="369"/>
                </a:lnTo>
                <a:lnTo>
                  <a:pt x="1972" y="18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480528" y="4242145"/>
            <a:ext cx="5565015" cy="526513"/>
          </a:xfrm>
          <a:custGeom>
            <a:avLst/>
            <a:gdLst>
              <a:gd name="T0" fmla="*/ 1513 w 1513"/>
              <a:gd name="T1" fmla="*/ 185 h 372"/>
              <a:gd name="T2" fmla="*/ 1319 w 1513"/>
              <a:gd name="T3" fmla="*/ 0 h 372"/>
              <a:gd name="T4" fmla="*/ 1319 w 1513"/>
              <a:gd name="T5" fmla="*/ 0 h 372"/>
              <a:gd name="T6" fmla="*/ 0 w 1513"/>
              <a:gd name="T7" fmla="*/ 0 h 372"/>
              <a:gd name="T8" fmla="*/ 0 w 1513"/>
              <a:gd name="T9" fmla="*/ 372 h 372"/>
              <a:gd name="T10" fmla="*/ 1319 w 1513"/>
              <a:gd name="T11" fmla="*/ 372 h 372"/>
              <a:gd name="T12" fmla="*/ 1319 w 1513"/>
              <a:gd name="T13" fmla="*/ 369 h 372"/>
              <a:gd name="T14" fmla="*/ 1513 w 1513"/>
              <a:gd name="T15" fmla="*/ 185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13" h="372">
                <a:moveTo>
                  <a:pt x="1513" y="185"/>
                </a:moveTo>
                <a:lnTo>
                  <a:pt x="1319" y="0"/>
                </a:lnTo>
                <a:lnTo>
                  <a:pt x="1319" y="0"/>
                </a:lnTo>
                <a:lnTo>
                  <a:pt x="0" y="0"/>
                </a:lnTo>
                <a:lnTo>
                  <a:pt x="0" y="372"/>
                </a:lnTo>
                <a:lnTo>
                  <a:pt x="1319" y="372"/>
                </a:lnTo>
                <a:lnTo>
                  <a:pt x="1319" y="369"/>
                </a:lnTo>
                <a:lnTo>
                  <a:pt x="1513" y="18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480528" y="2667805"/>
            <a:ext cx="5683760" cy="528920"/>
          </a:xfrm>
          <a:custGeom>
            <a:avLst/>
            <a:gdLst>
              <a:gd name="T0" fmla="*/ 1726 w 1726"/>
              <a:gd name="T1" fmla="*/ 185 h 370"/>
              <a:gd name="T2" fmla="*/ 1530 w 1726"/>
              <a:gd name="T3" fmla="*/ 0 h 370"/>
              <a:gd name="T4" fmla="*/ 1530 w 1726"/>
              <a:gd name="T5" fmla="*/ 0 h 370"/>
              <a:gd name="T6" fmla="*/ 0 w 1726"/>
              <a:gd name="T7" fmla="*/ 0 h 370"/>
              <a:gd name="T8" fmla="*/ 0 w 1726"/>
              <a:gd name="T9" fmla="*/ 370 h 370"/>
              <a:gd name="T10" fmla="*/ 1530 w 1726"/>
              <a:gd name="T11" fmla="*/ 370 h 370"/>
              <a:gd name="T12" fmla="*/ 1530 w 1726"/>
              <a:gd name="T13" fmla="*/ 370 h 370"/>
              <a:gd name="T14" fmla="*/ 1726 w 1726"/>
              <a:gd name="T15" fmla="*/ 185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6" h="370">
                <a:moveTo>
                  <a:pt x="1726" y="185"/>
                </a:moveTo>
                <a:lnTo>
                  <a:pt x="1530" y="0"/>
                </a:lnTo>
                <a:lnTo>
                  <a:pt x="1530" y="0"/>
                </a:lnTo>
                <a:lnTo>
                  <a:pt x="0" y="0"/>
                </a:lnTo>
                <a:lnTo>
                  <a:pt x="0" y="370"/>
                </a:lnTo>
                <a:lnTo>
                  <a:pt x="1530" y="370"/>
                </a:lnTo>
                <a:lnTo>
                  <a:pt x="1530" y="370"/>
                </a:lnTo>
                <a:lnTo>
                  <a:pt x="1726" y="185"/>
                </a:lnTo>
                <a:close/>
              </a:path>
            </a:pathLst>
          </a:custGeom>
          <a:solidFill>
            <a:srgbClr val="7E92B7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625524" y="2141752"/>
            <a:ext cx="6042822" cy="525098"/>
          </a:xfrm>
          <a:custGeom>
            <a:avLst/>
            <a:gdLst>
              <a:gd name="T0" fmla="*/ 2053 w 2053"/>
              <a:gd name="T1" fmla="*/ 187 h 371"/>
              <a:gd name="T2" fmla="*/ 1859 w 2053"/>
              <a:gd name="T3" fmla="*/ 2 h 371"/>
              <a:gd name="T4" fmla="*/ 1859 w 2053"/>
              <a:gd name="T5" fmla="*/ 0 h 371"/>
              <a:gd name="T6" fmla="*/ 0 w 2053"/>
              <a:gd name="T7" fmla="*/ 0 h 371"/>
              <a:gd name="T8" fmla="*/ 0 w 2053"/>
              <a:gd name="T9" fmla="*/ 371 h 371"/>
              <a:gd name="T10" fmla="*/ 1859 w 2053"/>
              <a:gd name="T11" fmla="*/ 371 h 371"/>
              <a:gd name="T12" fmla="*/ 1859 w 2053"/>
              <a:gd name="T13" fmla="*/ 371 h 371"/>
              <a:gd name="T14" fmla="*/ 2053 w 2053"/>
              <a:gd name="T15" fmla="*/ 187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3" h="371">
                <a:moveTo>
                  <a:pt x="2053" y="187"/>
                </a:moveTo>
                <a:lnTo>
                  <a:pt x="1859" y="2"/>
                </a:lnTo>
                <a:lnTo>
                  <a:pt x="1859" y="0"/>
                </a:lnTo>
                <a:lnTo>
                  <a:pt x="0" y="0"/>
                </a:lnTo>
                <a:lnTo>
                  <a:pt x="0" y="371"/>
                </a:lnTo>
                <a:lnTo>
                  <a:pt x="1859" y="371"/>
                </a:lnTo>
                <a:lnTo>
                  <a:pt x="1859" y="371"/>
                </a:lnTo>
                <a:lnTo>
                  <a:pt x="2053" y="187"/>
                </a:lnTo>
                <a:close/>
              </a:path>
            </a:pathLst>
          </a:custGeom>
          <a:solidFill>
            <a:srgbClr val="3E5891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480528" y="3193364"/>
            <a:ext cx="6831591" cy="522268"/>
          </a:xfrm>
          <a:custGeom>
            <a:avLst/>
            <a:gdLst>
              <a:gd name="T0" fmla="*/ 1830 w 1830"/>
              <a:gd name="T1" fmla="*/ 185 h 369"/>
              <a:gd name="T2" fmla="*/ 1636 w 1830"/>
              <a:gd name="T3" fmla="*/ 0 h 369"/>
              <a:gd name="T4" fmla="*/ 1636 w 1830"/>
              <a:gd name="T5" fmla="*/ 0 h 369"/>
              <a:gd name="T6" fmla="*/ 0 w 1830"/>
              <a:gd name="T7" fmla="*/ 0 h 369"/>
              <a:gd name="T8" fmla="*/ 0 w 1830"/>
              <a:gd name="T9" fmla="*/ 369 h 369"/>
              <a:gd name="T10" fmla="*/ 1636 w 1830"/>
              <a:gd name="T11" fmla="*/ 369 h 369"/>
              <a:gd name="T12" fmla="*/ 1636 w 1830"/>
              <a:gd name="T13" fmla="*/ 369 h 369"/>
              <a:gd name="T14" fmla="*/ 1830 w 1830"/>
              <a:gd name="T15" fmla="*/ 185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30" h="369">
                <a:moveTo>
                  <a:pt x="1830" y="185"/>
                </a:moveTo>
                <a:lnTo>
                  <a:pt x="1636" y="0"/>
                </a:lnTo>
                <a:lnTo>
                  <a:pt x="1636" y="0"/>
                </a:lnTo>
                <a:lnTo>
                  <a:pt x="0" y="0"/>
                </a:lnTo>
                <a:lnTo>
                  <a:pt x="0" y="369"/>
                </a:lnTo>
                <a:lnTo>
                  <a:pt x="1636" y="369"/>
                </a:lnTo>
                <a:lnTo>
                  <a:pt x="1636" y="369"/>
                </a:lnTo>
                <a:lnTo>
                  <a:pt x="1830" y="1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480528" y="3715632"/>
            <a:ext cx="6187818" cy="526513"/>
          </a:xfrm>
          <a:custGeom>
            <a:avLst/>
            <a:gdLst>
              <a:gd name="T0" fmla="*/ 1613 w 1613"/>
              <a:gd name="T1" fmla="*/ 187 h 372"/>
              <a:gd name="T2" fmla="*/ 1418 w 1613"/>
              <a:gd name="T3" fmla="*/ 3 h 372"/>
              <a:gd name="T4" fmla="*/ 1418 w 1613"/>
              <a:gd name="T5" fmla="*/ 0 h 372"/>
              <a:gd name="T6" fmla="*/ 0 w 1613"/>
              <a:gd name="T7" fmla="*/ 0 h 372"/>
              <a:gd name="T8" fmla="*/ 0 w 1613"/>
              <a:gd name="T9" fmla="*/ 372 h 372"/>
              <a:gd name="T10" fmla="*/ 1418 w 1613"/>
              <a:gd name="T11" fmla="*/ 372 h 372"/>
              <a:gd name="T12" fmla="*/ 1418 w 1613"/>
              <a:gd name="T13" fmla="*/ 372 h 372"/>
              <a:gd name="T14" fmla="*/ 1613 w 1613"/>
              <a:gd name="T15" fmla="*/ 187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13" h="372">
                <a:moveTo>
                  <a:pt x="1613" y="187"/>
                </a:moveTo>
                <a:lnTo>
                  <a:pt x="1418" y="3"/>
                </a:lnTo>
                <a:lnTo>
                  <a:pt x="1418" y="0"/>
                </a:lnTo>
                <a:lnTo>
                  <a:pt x="0" y="0"/>
                </a:lnTo>
                <a:lnTo>
                  <a:pt x="0" y="372"/>
                </a:lnTo>
                <a:lnTo>
                  <a:pt x="1418" y="372"/>
                </a:lnTo>
                <a:lnTo>
                  <a:pt x="1418" y="372"/>
                </a:lnTo>
                <a:lnTo>
                  <a:pt x="1613" y="187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6112" y="3712801"/>
            <a:ext cx="481673" cy="134460"/>
          </a:xfrm>
          <a:prstGeom prst="rect">
            <a:avLst/>
          </a:prstGeom>
          <a:solidFill>
            <a:srgbClr val="3E5891"/>
          </a:solidFill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899592" y="2132856"/>
            <a:ext cx="725931" cy="1864552"/>
          </a:xfrm>
          <a:custGeom>
            <a:avLst/>
            <a:gdLst>
              <a:gd name="T0" fmla="*/ 0 w 377"/>
              <a:gd name="T1" fmla="*/ 1203 h 1203"/>
              <a:gd name="T2" fmla="*/ 377 w 377"/>
              <a:gd name="T3" fmla="*/ 369 h 1203"/>
              <a:gd name="T4" fmla="*/ 377 w 377"/>
              <a:gd name="T5" fmla="*/ 0 h 1203"/>
              <a:gd name="T6" fmla="*/ 0 w 377"/>
              <a:gd name="T7" fmla="*/ 1108 h 1203"/>
              <a:gd name="T8" fmla="*/ 0 w 377"/>
              <a:gd name="T9" fmla="*/ 1203 h 1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7" h="1203">
                <a:moveTo>
                  <a:pt x="0" y="1203"/>
                </a:moveTo>
                <a:lnTo>
                  <a:pt x="377" y="369"/>
                </a:lnTo>
                <a:lnTo>
                  <a:pt x="377" y="0"/>
                </a:lnTo>
                <a:lnTo>
                  <a:pt x="0" y="1108"/>
                </a:lnTo>
                <a:lnTo>
                  <a:pt x="0" y="1203"/>
                </a:lnTo>
                <a:close/>
              </a:path>
            </a:pathLst>
          </a:custGeom>
          <a:solidFill>
            <a:srgbClr val="3E5891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6112" y="3847260"/>
            <a:ext cx="481673" cy="130213"/>
          </a:xfrm>
          <a:prstGeom prst="rect">
            <a:avLst/>
          </a:prstGeom>
          <a:solidFill>
            <a:srgbClr val="7E92B7"/>
          </a:solidFill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951183" y="2671097"/>
            <a:ext cx="679794" cy="1306377"/>
          </a:xfrm>
          <a:custGeom>
            <a:avLst/>
            <a:gdLst>
              <a:gd name="T0" fmla="*/ 0 w 374"/>
              <a:gd name="T1" fmla="*/ 923 h 923"/>
              <a:gd name="T2" fmla="*/ 374 w 374"/>
              <a:gd name="T3" fmla="*/ 369 h 923"/>
              <a:gd name="T4" fmla="*/ 374 w 374"/>
              <a:gd name="T5" fmla="*/ 0 h 923"/>
              <a:gd name="T6" fmla="*/ 0 w 374"/>
              <a:gd name="T7" fmla="*/ 831 h 923"/>
              <a:gd name="T8" fmla="*/ 0 w 374"/>
              <a:gd name="T9" fmla="*/ 923 h 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4" h="923">
                <a:moveTo>
                  <a:pt x="0" y="923"/>
                </a:moveTo>
                <a:lnTo>
                  <a:pt x="374" y="369"/>
                </a:lnTo>
                <a:lnTo>
                  <a:pt x="374" y="0"/>
                </a:lnTo>
                <a:lnTo>
                  <a:pt x="0" y="831"/>
                </a:lnTo>
                <a:lnTo>
                  <a:pt x="0" y="923"/>
                </a:lnTo>
                <a:close/>
              </a:path>
            </a:pathLst>
          </a:custGeom>
          <a:solidFill>
            <a:srgbClr val="7E92B7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76112" y="3977474"/>
            <a:ext cx="481673" cy="1344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951183" y="3193365"/>
            <a:ext cx="679794" cy="918568"/>
          </a:xfrm>
          <a:custGeom>
            <a:avLst/>
            <a:gdLst>
              <a:gd name="T0" fmla="*/ 0 w 374"/>
              <a:gd name="T1" fmla="*/ 649 h 649"/>
              <a:gd name="T2" fmla="*/ 374 w 374"/>
              <a:gd name="T3" fmla="*/ 369 h 649"/>
              <a:gd name="T4" fmla="*/ 374 w 374"/>
              <a:gd name="T5" fmla="*/ 0 h 649"/>
              <a:gd name="T6" fmla="*/ 0 w 374"/>
              <a:gd name="T7" fmla="*/ 554 h 649"/>
              <a:gd name="T8" fmla="*/ 0 w 374"/>
              <a:gd name="T9" fmla="*/ 649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4" h="649">
                <a:moveTo>
                  <a:pt x="0" y="649"/>
                </a:moveTo>
                <a:lnTo>
                  <a:pt x="374" y="369"/>
                </a:lnTo>
                <a:lnTo>
                  <a:pt x="374" y="0"/>
                </a:lnTo>
                <a:lnTo>
                  <a:pt x="0" y="554"/>
                </a:lnTo>
                <a:lnTo>
                  <a:pt x="0" y="6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76112" y="4111932"/>
            <a:ext cx="481673" cy="13021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951183" y="3715632"/>
            <a:ext cx="679794" cy="526513"/>
          </a:xfrm>
          <a:custGeom>
            <a:avLst/>
            <a:gdLst>
              <a:gd name="T0" fmla="*/ 0 w 374"/>
              <a:gd name="T1" fmla="*/ 372 h 372"/>
              <a:gd name="T2" fmla="*/ 374 w 374"/>
              <a:gd name="T3" fmla="*/ 372 h 372"/>
              <a:gd name="T4" fmla="*/ 374 w 374"/>
              <a:gd name="T5" fmla="*/ 0 h 372"/>
              <a:gd name="T6" fmla="*/ 0 w 374"/>
              <a:gd name="T7" fmla="*/ 280 h 372"/>
              <a:gd name="T8" fmla="*/ 0 w 374"/>
              <a:gd name="T9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4" h="372">
                <a:moveTo>
                  <a:pt x="0" y="372"/>
                </a:moveTo>
                <a:lnTo>
                  <a:pt x="374" y="372"/>
                </a:lnTo>
                <a:lnTo>
                  <a:pt x="374" y="0"/>
                </a:lnTo>
                <a:lnTo>
                  <a:pt x="0" y="280"/>
                </a:lnTo>
                <a:lnTo>
                  <a:pt x="0" y="372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76112" y="4242145"/>
            <a:ext cx="481673" cy="16064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951183" y="4371661"/>
            <a:ext cx="679794" cy="932700"/>
          </a:xfrm>
          <a:custGeom>
            <a:avLst/>
            <a:gdLst>
              <a:gd name="T0" fmla="*/ 0 w 374"/>
              <a:gd name="T1" fmla="*/ 92 h 646"/>
              <a:gd name="T2" fmla="*/ 374 w 374"/>
              <a:gd name="T3" fmla="*/ 646 h 646"/>
              <a:gd name="T4" fmla="*/ 374 w 374"/>
              <a:gd name="T5" fmla="*/ 277 h 646"/>
              <a:gd name="T6" fmla="*/ 0 w 374"/>
              <a:gd name="T7" fmla="*/ 0 h 646"/>
              <a:gd name="T8" fmla="*/ 0 w 374"/>
              <a:gd name="T9" fmla="*/ 92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4" h="646">
                <a:moveTo>
                  <a:pt x="0" y="92"/>
                </a:moveTo>
                <a:lnTo>
                  <a:pt x="374" y="646"/>
                </a:lnTo>
                <a:lnTo>
                  <a:pt x="374" y="277"/>
                </a:lnTo>
                <a:lnTo>
                  <a:pt x="0" y="0"/>
                </a:lnTo>
                <a:lnTo>
                  <a:pt x="0" y="9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63688" y="2139566"/>
            <a:ext cx="579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solidFill>
                  <a:schemeClr val="bg1"/>
                </a:solidFill>
                <a:latin typeface="Book Antiqua" panose="02040602050305030304" pitchFamily="18" charset="0"/>
                <a:ea typeface="Calibri Light" charset="0"/>
                <a:cs typeface="Calibri Light" charset="0"/>
              </a:rPr>
              <a:t>Коледж інформаційних технологій та землевпорядкування Національного Авіаційного університету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79734" y="2689818"/>
            <a:ext cx="5783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solidFill>
                  <a:schemeClr val="bg1"/>
                </a:solidFill>
                <a:latin typeface="Book Antiqua" panose="02040602050305030304" pitchFamily="18" charset="0"/>
                <a:ea typeface="Calibri Light" charset="0"/>
                <a:cs typeface="Calibri Light" charset="0"/>
              </a:rPr>
              <a:t>Комунальний заклад Київської обласної ради «Ржищівський </a:t>
            </a:r>
          </a:p>
          <a:p>
            <a:r>
              <a:rPr lang="uk-UA" sz="1200" b="1" dirty="0">
                <a:solidFill>
                  <a:schemeClr val="bg1"/>
                </a:solidFill>
                <a:latin typeface="Book Antiqua" panose="02040602050305030304" pitchFamily="18" charset="0"/>
                <a:ea typeface="Calibri Light" charset="0"/>
                <a:cs typeface="Calibri Light" charset="0"/>
              </a:rPr>
              <a:t>гуманітарний коледж»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79734" y="3200691"/>
            <a:ext cx="61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Book Antiqua" panose="02040602050305030304" pitchFamily="18" charset="0"/>
                <a:ea typeface="Calibri Light" charset="0"/>
                <a:cs typeface="Calibri Light" charset="0"/>
              </a:rPr>
              <a:t>ВСП «Професійно-педагогічний фаховий коледж Глухівського національного педагогічного університету імені Олександра Довженка»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79735" y="3851897"/>
            <a:ext cx="6206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Book Antiqua" panose="02040602050305030304" pitchFamily="18" charset="0"/>
              </a:rPr>
              <a:t>ВСП «Класичний фаховий коледж Сумського державного університету»</a:t>
            </a:r>
            <a:endParaRPr lang="en-US" sz="1200" b="1" dirty="0">
              <a:solidFill>
                <a:schemeClr val="bg1"/>
              </a:solidFill>
              <a:latin typeface="Book Antiqua" panose="02040602050305030304" pitchFamily="18" charset="0"/>
              <a:ea typeface="Calibri Light" charset="0"/>
              <a:cs typeface="Calibri Light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63688" y="4294572"/>
            <a:ext cx="510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Book Antiqua" panose="02040602050305030304" pitchFamily="18" charset="0"/>
                <a:ea typeface="Calibri Light" charset="0"/>
                <a:cs typeface="Calibri Light" charset="0"/>
              </a:rPr>
              <a:t>ВСП «Київський транспортно-економічний фаховий коледж Національного транспортного університету»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03330" y="4800734"/>
            <a:ext cx="5101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Book Antiqua" panose="02040602050305030304" pitchFamily="18" charset="0"/>
                <a:ea typeface="Calibri Light" charset="0"/>
                <a:cs typeface="Calibri Light" charset="0"/>
              </a:rPr>
              <a:t>Фаховий коледж «Освіта» Відкритого міжнародного університету розвитку людини «Україна»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03330" y="5335699"/>
            <a:ext cx="5196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Book Antiqua" panose="02040602050305030304" pitchFamily="18" charset="0"/>
                <a:ea typeface="Calibri Light" charset="0"/>
                <a:cs typeface="Calibri Light" charset="0"/>
              </a:rPr>
              <a:t>ВСП «Бурштинський торговельно-економічний фаховий коледж Державного торговельно-економічного університету»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33804" y="5932745"/>
            <a:ext cx="4694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Book Antiqua" panose="02040602050305030304" pitchFamily="18" charset="0"/>
                <a:ea typeface="Calibri Light" charset="0"/>
                <a:cs typeface="Calibri Light" charset="0"/>
              </a:rPr>
              <a:t>Ржищівський фаховий коледж будівництва та економіки, </a:t>
            </a:r>
          </a:p>
        </p:txBody>
      </p:sp>
      <p:sp>
        <p:nvSpPr>
          <p:cNvPr id="48" name="Freeform 28"/>
          <p:cNvSpPr>
            <a:spLocks/>
          </p:cNvSpPr>
          <p:nvPr/>
        </p:nvSpPr>
        <p:spPr bwMode="auto">
          <a:xfrm>
            <a:off x="948323" y="4764413"/>
            <a:ext cx="695945" cy="2094734"/>
          </a:xfrm>
          <a:custGeom>
            <a:avLst/>
            <a:gdLst>
              <a:gd name="T0" fmla="*/ 0 w 374"/>
              <a:gd name="T1" fmla="*/ 92 h 1200"/>
              <a:gd name="T2" fmla="*/ 374 w 374"/>
              <a:gd name="T3" fmla="*/ 1200 h 1200"/>
              <a:gd name="T4" fmla="*/ 374 w 374"/>
              <a:gd name="T5" fmla="*/ 831 h 1200"/>
              <a:gd name="T6" fmla="*/ 0 w 374"/>
              <a:gd name="T7" fmla="*/ 0 h 1200"/>
              <a:gd name="T8" fmla="*/ 0 w 374"/>
              <a:gd name="T9" fmla="*/ 92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4" h="1200">
                <a:moveTo>
                  <a:pt x="0" y="92"/>
                </a:moveTo>
                <a:lnTo>
                  <a:pt x="374" y="1200"/>
                </a:lnTo>
                <a:lnTo>
                  <a:pt x="374" y="831"/>
                </a:lnTo>
                <a:lnTo>
                  <a:pt x="0" y="0"/>
                </a:lnTo>
                <a:lnTo>
                  <a:pt x="0" y="92"/>
                </a:lnTo>
                <a:close/>
              </a:path>
            </a:pathLst>
          </a:custGeom>
          <a:solidFill>
            <a:srgbClr val="DDE9F7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50" name="Rectangle 27"/>
          <p:cNvSpPr>
            <a:spLocks noChangeArrowheads="1"/>
          </p:cNvSpPr>
          <p:nvPr/>
        </p:nvSpPr>
        <p:spPr bwMode="auto">
          <a:xfrm>
            <a:off x="573135" y="4798859"/>
            <a:ext cx="481673" cy="130213"/>
          </a:xfrm>
          <a:prstGeom prst="rect">
            <a:avLst/>
          </a:prstGeom>
          <a:solidFill>
            <a:srgbClr val="DDE9F7"/>
          </a:solidFill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76109" y="4385437"/>
            <a:ext cx="481673" cy="1200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51183" y="4243758"/>
            <a:ext cx="685247" cy="531779"/>
          </a:xfrm>
          <a:custGeom>
            <a:avLst/>
            <a:gdLst>
              <a:gd name="T0" fmla="*/ 0 w 377"/>
              <a:gd name="T1" fmla="*/ 95 h 372"/>
              <a:gd name="T2" fmla="*/ 377 w 377"/>
              <a:gd name="T3" fmla="*/ 372 h 372"/>
              <a:gd name="T4" fmla="*/ 377 w 377"/>
              <a:gd name="T5" fmla="*/ 0 h 372"/>
              <a:gd name="T6" fmla="*/ 0 w 377"/>
              <a:gd name="T7" fmla="*/ 0 h 372"/>
              <a:gd name="T8" fmla="*/ 0 w 377"/>
              <a:gd name="T9" fmla="*/ 95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7" h="372">
                <a:moveTo>
                  <a:pt x="0" y="95"/>
                </a:moveTo>
                <a:lnTo>
                  <a:pt x="377" y="372"/>
                </a:lnTo>
                <a:lnTo>
                  <a:pt x="377" y="0"/>
                </a:lnTo>
                <a:lnTo>
                  <a:pt x="0" y="0"/>
                </a:lnTo>
                <a:lnTo>
                  <a:pt x="0" y="9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76112" y="4646248"/>
            <a:ext cx="481673" cy="153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931807" y="4496382"/>
            <a:ext cx="759873" cy="1343312"/>
          </a:xfrm>
          <a:custGeom>
            <a:avLst/>
            <a:gdLst>
              <a:gd name="T0" fmla="*/ 0 w 374"/>
              <a:gd name="T1" fmla="*/ 95 h 926"/>
              <a:gd name="T2" fmla="*/ 374 w 374"/>
              <a:gd name="T3" fmla="*/ 926 h 926"/>
              <a:gd name="T4" fmla="*/ 374 w 374"/>
              <a:gd name="T5" fmla="*/ 557 h 926"/>
              <a:gd name="T6" fmla="*/ 0 w 374"/>
              <a:gd name="T7" fmla="*/ 0 h 926"/>
              <a:gd name="T8" fmla="*/ 0 w 374"/>
              <a:gd name="T9" fmla="*/ 95 h 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4" h="926">
                <a:moveTo>
                  <a:pt x="0" y="95"/>
                </a:moveTo>
                <a:lnTo>
                  <a:pt x="374" y="926"/>
                </a:lnTo>
                <a:lnTo>
                  <a:pt x="374" y="557"/>
                </a:lnTo>
                <a:lnTo>
                  <a:pt x="0" y="0"/>
                </a:lnTo>
                <a:lnTo>
                  <a:pt x="0" y="9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948324" y="4646246"/>
            <a:ext cx="729578" cy="1706286"/>
          </a:xfrm>
          <a:custGeom>
            <a:avLst/>
            <a:gdLst>
              <a:gd name="T0" fmla="*/ 0 w 374"/>
              <a:gd name="T1" fmla="*/ 92 h 1200"/>
              <a:gd name="T2" fmla="*/ 374 w 374"/>
              <a:gd name="T3" fmla="*/ 1200 h 1200"/>
              <a:gd name="T4" fmla="*/ 374 w 374"/>
              <a:gd name="T5" fmla="*/ 831 h 1200"/>
              <a:gd name="T6" fmla="*/ 0 w 374"/>
              <a:gd name="T7" fmla="*/ 0 h 1200"/>
              <a:gd name="T8" fmla="*/ 0 w 374"/>
              <a:gd name="T9" fmla="*/ 92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4" h="1200">
                <a:moveTo>
                  <a:pt x="0" y="92"/>
                </a:moveTo>
                <a:lnTo>
                  <a:pt x="374" y="1200"/>
                </a:lnTo>
                <a:lnTo>
                  <a:pt x="374" y="831"/>
                </a:lnTo>
                <a:lnTo>
                  <a:pt x="0" y="0"/>
                </a:lnTo>
                <a:lnTo>
                  <a:pt x="0" y="9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>
            <a:off x="1624841" y="6372672"/>
            <a:ext cx="5755472" cy="526513"/>
          </a:xfrm>
          <a:custGeom>
            <a:avLst/>
            <a:gdLst>
              <a:gd name="T0" fmla="*/ 1549 w 1549"/>
              <a:gd name="T1" fmla="*/ 185 h 372"/>
              <a:gd name="T2" fmla="*/ 1355 w 1549"/>
              <a:gd name="T3" fmla="*/ 0 h 372"/>
              <a:gd name="T4" fmla="*/ 1508 w 1549"/>
              <a:gd name="T5" fmla="*/ 0 h 372"/>
              <a:gd name="T6" fmla="*/ 0 w 1549"/>
              <a:gd name="T7" fmla="*/ 0 h 372"/>
              <a:gd name="T8" fmla="*/ 0 w 1549"/>
              <a:gd name="T9" fmla="*/ 372 h 372"/>
              <a:gd name="T10" fmla="*/ 1355 w 1549"/>
              <a:gd name="T11" fmla="*/ 372 h 372"/>
              <a:gd name="T12" fmla="*/ 1355 w 1549"/>
              <a:gd name="T13" fmla="*/ 372 h 372"/>
              <a:gd name="T14" fmla="*/ 1549 w 1549"/>
              <a:gd name="T15" fmla="*/ 185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49" h="372">
                <a:moveTo>
                  <a:pt x="1549" y="185"/>
                </a:moveTo>
                <a:lnTo>
                  <a:pt x="1355" y="0"/>
                </a:lnTo>
                <a:lnTo>
                  <a:pt x="1508" y="0"/>
                </a:lnTo>
                <a:lnTo>
                  <a:pt x="0" y="0"/>
                </a:lnTo>
                <a:lnTo>
                  <a:pt x="0" y="372"/>
                </a:lnTo>
                <a:lnTo>
                  <a:pt x="1355" y="372"/>
                </a:lnTo>
                <a:lnTo>
                  <a:pt x="1355" y="372"/>
                </a:lnTo>
                <a:lnTo>
                  <a:pt x="1549" y="185"/>
                </a:lnTo>
                <a:close/>
              </a:path>
            </a:pathLst>
          </a:custGeom>
          <a:solidFill>
            <a:srgbClr val="DDE9F7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uk-UA" sz="1200" b="1" dirty="0">
              <a:latin typeface="Book Antiqua" panose="02040602050305030304" pitchFamily="18" charset="0"/>
            </a:endParaRPr>
          </a:p>
          <a:p>
            <a:r>
              <a:rPr lang="uk-UA" sz="1200" b="1" dirty="0">
                <a:latin typeface="Book Antiqua" panose="02040602050305030304" pitchFamily="18" charset="0"/>
              </a:rPr>
              <a:t>     Київський професійний коледж автотранспортних технологій</a:t>
            </a:r>
            <a:endParaRPr lang="en-US" sz="1200" b="1" dirty="0">
              <a:latin typeface="Book Antiqua" panose="02040602050305030304" pitchFamily="18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0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-148270" y="289218"/>
            <a:ext cx="8229600" cy="922114"/>
          </a:xfrm>
        </p:spPr>
        <p:txBody>
          <a:bodyPr/>
          <a:lstStyle/>
          <a:p>
            <a:r>
              <a:rPr lang="uk-UA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Перелік установ, у яких було презентовано продукцію НД</a:t>
            </a:r>
            <a:endParaRPr lang="en-US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0C86E-5122-4F0F-9416-6C49B9B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43" y="4453"/>
            <a:ext cx="2071574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251520" y="1499725"/>
            <a:ext cx="9036496" cy="5533303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Заклади, установи, організації, на базі яких                                   проводилася апробація результатів НД: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Київський коледж комп’ютерних технологій та економіки Національного Авіаційного університету;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ВСП «Немішаївський фаховий коледж НУБіП України»;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Ізмаїльський агротехнічний коледж;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Державна установа «Науково-методичний центр вищої та фахової передвищої освіти»;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ВСП «Оріхівський фаховий коледж Таврійського державного агротехнологічного університету імені </a:t>
            </a:r>
          </a:p>
          <a:p>
            <a:pPr marL="0" indent="0">
              <a:buNone/>
            </a:pPr>
            <a:r>
              <a:rPr lang="uk-UA" sz="1300" dirty="0">
                <a:latin typeface="Book Antiqua" panose="02040602050305030304" pitchFamily="18" charset="0"/>
              </a:rPr>
              <a:t>         Дмитра Моторного;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ВСП «Словʼянський фаховий коледж Національного авіаційного університету»;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ВСП «Калуський фаховий коледж економіки, права та інформаційних технологій Івано-Франківського національного технічного університету нафти і газу»;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ВСП «Бердянський фаховий коледж Таврійського державного агротехнологічного університету імені Дмитра Моторного;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Таращанський технічний та економіко-правовий фаховий коледж;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ВСП «Хомутецький фаховий коледж Полтавського державного аграрного університету»;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Івано-Франківський коледж Львівського національного аграрного університету;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Дрогобицький механіко-технологічний коледж;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Первомайський політехнічний коледж Національного університету кораблебудування імені адмірала Макарова;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Вінницький коледж будівництва і архітектури Київського національного університету будівництва і архітектури;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Дніпрорудненський індустріальний коледж; </a:t>
            </a:r>
          </a:p>
          <a:p>
            <a:r>
              <a:rPr lang="uk-UA" sz="1300" dirty="0">
                <a:latin typeface="Book Antiqua" panose="02040602050305030304" pitchFamily="18" charset="0"/>
              </a:rPr>
              <a:t>Білгород-Дністровський коледж природокористування, будівництва та комп</a:t>
            </a:r>
            <a:r>
              <a:rPr lang="el-GR" sz="1300" dirty="0">
                <a:latin typeface="Book Antiqua" panose="02040602050305030304" pitchFamily="18" charset="0"/>
              </a:rPr>
              <a:t>᾿</a:t>
            </a:r>
            <a:r>
              <a:rPr lang="uk-UA" sz="1300" dirty="0">
                <a:latin typeface="Book Antiqua" panose="02040602050305030304" pitchFamily="18" charset="0"/>
              </a:rPr>
              <a:t>ютерних технологій</a:t>
            </a:r>
            <a:r>
              <a:rPr lang="uk-UA" sz="1400" dirty="0">
                <a:latin typeface="Book Antiqua" panose="02040602050305030304" pitchFamily="18" charset="0"/>
              </a:rPr>
              <a:t>.</a:t>
            </a:r>
            <a:endParaRPr lang="en-US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5690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172</Template>
  <TotalTime>427</TotalTime>
  <Words>1732</Words>
  <Application>Microsoft Office PowerPoint</Application>
  <PresentationFormat>Экран (4:3)</PresentationFormat>
  <Paragraphs>222</Paragraphs>
  <Slides>26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Book Antiqua</vt:lpstr>
      <vt:lpstr>Calibri</vt:lpstr>
      <vt:lpstr>Calibri Light</vt:lpstr>
      <vt:lpstr>Times New Roman</vt:lpstr>
      <vt:lpstr>Thème Office</vt:lpstr>
      <vt:lpstr>  ВПРОВАДЖЕННЯ РЕЗУЛЬТАТІВ НД «Методичні засади оцінювання якості підготовки фахівців у закладах фахової передвищої освіти» державний номер реєстрації 0120U000073 (2020-2022 рр.)   </vt:lpstr>
      <vt:lpstr>Перелік планової продукції НД за видами </vt:lpstr>
      <vt:lpstr>Повнотекстові електронні версії (копії) продукції</vt:lpstr>
      <vt:lpstr>Повнотекстові електронні версії (копії) продукції</vt:lpstr>
      <vt:lpstr>Повнотекстові електронні версії (копії) продукції</vt:lpstr>
      <vt:lpstr>Повнотекстові електронні версії (копії) продукції</vt:lpstr>
      <vt:lpstr>Повнотекстові електронні версії (копії) продукції</vt:lpstr>
      <vt:lpstr>Перелік установ, у яких було презентовано продукцію НД</vt:lpstr>
      <vt:lpstr>Перелік установ, у яких було презентовано продукцію НД</vt:lpstr>
      <vt:lpstr>Дані про впровадження  продукції НД</vt:lpstr>
      <vt:lpstr>Перелік довідок про впровадження</vt:lpstr>
      <vt:lpstr>Рецензії</vt:lpstr>
      <vt:lpstr>.</vt:lpstr>
      <vt:lpstr>.</vt:lpstr>
      <vt:lpstr>.</vt:lpstr>
      <vt:lpstr>.</vt:lpstr>
      <vt:lpstr>.</vt:lpstr>
      <vt:lpstr>.</vt:lpstr>
      <vt:lpstr>.</vt:lpstr>
      <vt:lpstr>Документи та матеріали, підготовлені  з використанням результатів НД</vt:lpstr>
      <vt:lpstr>Моніторинг затребуваності результатів НД</vt:lpstr>
      <vt:lpstr>Моніторинг затребуваності результатів НД</vt:lpstr>
      <vt:lpstr>Моніторинг затребуваності результатів НД</vt:lpstr>
      <vt:lpstr>Моніторинг затребуваності результатів НД</vt:lpstr>
      <vt:lpstr>.</vt:lpstr>
      <vt:lpstr>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Пащенко</dc:creator>
  <cp:lastModifiedBy>Пользователь</cp:lastModifiedBy>
  <cp:revision>37</cp:revision>
  <dcterms:created xsi:type="dcterms:W3CDTF">2024-03-14T20:29:52Z</dcterms:created>
  <dcterms:modified xsi:type="dcterms:W3CDTF">2024-03-16T09:20:29Z</dcterms:modified>
</cp:coreProperties>
</file>