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8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9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10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11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2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3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4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5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7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8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9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13" r:id="rId2"/>
    <p:sldMasterId id="2147483737" r:id="rId3"/>
    <p:sldMasterId id="2147483749" r:id="rId4"/>
    <p:sldMasterId id="2147483761" r:id="rId5"/>
    <p:sldMasterId id="2147483773" r:id="rId6"/>
    <p:sldMasterId id="2147483785" r:id="rId7"/>
    <p:sldMasterId id="2147483800" r:id="rId8"/>
    <p:sldMasterId id="2147483815" r:id="rId9"/>
    <p:sldMasterId id="2147483818" r:id="rId10"/>
    <p:sldMasterId id="2147483821" r:id="rId11"/>
    <p:sldMasterId id="2147483824" r:id="rId12"/>
    <p:sldMasterId id="2147483849" r:id="rId13"/>
    <p:sldMasterId id="2147483925" r:id="rId14"/>
    <p:sldMasterId id="2147483937" r:id="rId15"/>
    <p:sldMasterId id="2147483949" r:id="rId16"/>
    <p:sldMasterId id="2147483961" r:id="rId17"/>
    <p:sldMasterId id="2147483973" r:id="rId18"/>
    <p:sldMasterId id="2147483997" r:id="rId19"/>
    <p:sldMasterId id="2147484051" r:id="rId20"/>
  </p:sldMasterIdLst>
  <p:notesMasterIdLst>
    <p:notesMasterId r:id="rId60"/>
  </p:notesMasterIdLst>
  <p:handoutMasterIdLst>
    <p:handoutMasterId r:id="rId61"/>
  </p:handoutMasterIdLst>
  <p:sldIdLst>
    <p:sldId id="482" r:id="rId21"/>
    <p:sldId id="581" r:id="rId22"/>
    <p:sldId id="582" r:id="rId23"/>
    <p:sldId id="579" r:id="rId24"/>
    <p:sldId id="588" r:id="rId25"/>
    <p:sldId id="590" r:id="rId26"/>
    <p:sldId id="591" r:id="rId27"/>
    <p:sldId id="592" r:id="rId28"/>
    <p:sldId id="593" r:id="rId29"/>
    <p:sldId id="594" r:id="rId30"/>
    <p:sldId id="595" r:id="rId31"/>
    <p:sldId id="597" r:id="rId32"/>
    <p:sldId id="596" r:id="rId33"/>
    <p:sldId id="598" r:id="rId34"/>
    <p:sldId id="599" r:id="rId35"/>
    <p:sldId id="600" r:id="rId36"/>
    <p:sldId id="601" r:id="rId37"/>
    <p:sldId id="602" r:id="rId38"/>
    <p:sldId id="603" r:id="rId39"/>
    <p:sldId id="604" r:id="rId40"/>
    <p:sldId id="605" r:id="rId41"/>
    <p:sldId id="612" r:id="rId42"/>
    <p:sldId id="613" r:id="rId43"/>
    <p:sldId id="606" r:id="rId44"/>
    <p:sldId id="615" r:id="rId45"/>
    <p:sldId id="616" r:id="rId46"/>
    <p:sldId id="614" r:id="rId47"/>
    <p:sldId id="608" r:id="rId48"/>
    <p:sldId id="609" r:id="rId49"/>
    <p:sldId id="611" r:id="rId50"/>
    <p:sldId id="536" r:id="rId51"/>
    <p:sldId id="541" r:id="rId52"/>
    <p:sldId id="583" r:id="rId53"/>
    <p:sldId id="618" r:id="rId54"/>
    <p:sldId id="586" r:id="rId55"/>
    <p:sldId id="528" r:id="rId56"/>
    <p:sldId id="584" r:id="rId57"/>
    <p:sldId id="585" r:id="rId58"/>
    <p:sldId id="617" r:id="rId59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1" clrIdx="0">
    <p:extLst>
      <p:ext uri="{19B8F6BF-5375-455C-9EA6-DF929625EA0E}">
        <p15:presenceInfo xmlns:p15="http://schemas.microsoft.com/office/powerpoint/2012/main" userId="Пользова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6600FF"/>
    <a:srgbClr val="076FA6"/>
    <a:srgbClr val="225686"/>
    <a:srgbClr val="3584CB"/>
    <a:srgbClr val="0066CC"/>
    <a:srgbClr val="FFFFFF"/>
    <a:srgbClr val="6583B9"/>
    <a:srgbClr val="34919E"/>
    <a:srgbClr val="3BA6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5709" autoAdjust="0"/>
  </p:normalViewPr>
  <p:slideViewPr>
    <p:cSldViewPr snapToGrid="0">
      <p:cViewPr varScale="1">
        <p:scale>
          <a:sx n="37" d="100"/>
          <a:sy n="37" d="100"/>
        </p:scale>
        <p:origin x="36" y="4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42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04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handoutMaster" Target="handoutMasters/handoutMaster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коефіцієнт вагомості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Навчальна</c:v>
                </c:pt>
                <c:pt idx="1">
                  <c:v>Виховна</c:v>
                </c:pt>
                <c:pt idx="2">
                  <c:v>Методична</c:v>
                </c:pt>
                <c:pt idx="3">
                  <c:v>Предметна</c:v>
                </c:pt>
                <c:pt idx="4">
                  <c:v>Інформаційно-цифрова</c:v>
                </c:pt>
                <c:pt idx="5">
                  <c:v>Екологічна</c:v>
                </c:pt>
                <c:pt idx="6">
                  <c:v>Інклюзивна</c:v>
                </c:pt>
                <c:pt idx="7">
                  <c:v>Дослідницька</c:v>
                </c:pt>
                <c:pt idx="8">
                  <c:v>Комунікативна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0.76000000000000156</c:v>
                </c:pt>
                <c:pt idx="1">
                  <c:v>0.6500000000000018</c:v>
                </c:pt>
                <c:pt idx="2">
                  <c:v>0.67000000000000193</c:v>
                </c:pt>
                <c:pt idx="3">
                  <c:v>0.68000000000000094</c:v>
                </c:pt>
                <c:pt idx="4">
                  <c:v>0.66000000000000192</c:v>
                </c:pt>
                <c:pt idx="5">
                  <c:v>0.31000000000000072</c:v>
                </c:pt>
                <c:pt idx="6">
                  <c:v>0.49000000000000032</c:v>
                </c:pt>
                <c:pt idx="7">
                  <c:v>0.38000000000000084</c:v>
                </c:pt>
                <c:pt idx="8">
                  <c:v>0.75000000000000155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4F-4A23-B3EA-7AC8FDB1B4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8991872"/>
        <c:axId val="146208256"/>
      </c:barChart>
      <c:catAx>
        <c:axId val="11899187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6208256"/>
        <c:crosses val="autoZero"/>
        <c:auto val="1"/>
        <c:lblAlgn val="ctr"/>
        <c:lblOffset val="100"/>
        <c:noMultiLvlLbl val="0"/>
      </c:catAx>
      <c:valAx>
        <c:axId val="14620825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89918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350812919218427"/>
          <c:y val="0.79938913885762819"/>
          <c:w val="0.18565853747448241"/>
          <c:h val="0.12731314835645544"/>
        </c:manualLayout>
      </c:layout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2C6E33-D771-4486-8D62-A7C18EE0D6E8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FD9D9EA-577F-4990-A133-5D9EF37AC425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6D5CCD77-D384-4FBB-BF81-6D8D84446F85}" type="parTrans" cxnId="{8C6B9BB9-7EDC-43C6-9D35-F1B11F96479D}">
      <dgm:prSet/>
      <dgm:spPr/>
      <dgm:t>
        <a:bodyPr/>
        <a:lstStyle/>
        <a:p>
          <a:endParaRPr lang="ru-RU"/>
        </a:p>
      </dgm:t>
    </dgm:pt>
    <dgm:pt modelId="{61C5F69A-A496-4EA4-86D6-4DBF6A3D39AE}" type="sibTrans" cxnId="{8C6B9BB9-7EDC-43C6-9D35-F1B11F96479D}">
      <dgm:prSet/>
      <dgm:spPr/>
      <dgm:t>
        <a:bodyPr/>
        <a:lstStyle/>
        <a:p>
          <a:endParaRPr lang="ru-RU"/>
        </a:p>
      </dgm:t>
    </dgm:pt>
    <dgm:pt modelId="{15645713-2364-4CDC-AD06-EF2100AFEBDA}">
      <dgm:prSet phldrT="[Текст]"/>
      <dgm:spPr>
        <a:solidFill>
          <a:schemeClr val="accent2">
            <a:lumMod val="20000"/>
            <a:lumOff val="80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180975" indent="0" algn="r"/>
          <a:r>
            <a:rPr lang="uk-UA" dirty="0">
              <a:solidFill>
                <a:schemeClr val="tx2">
                  <a:lumMod val="75000"/>
                </a:schemeClr>
              </a:solidFill>
              <a:latin typeface="+mn-lt"/>
            </a:rPr>
            <a:t>обґрунтування теоретичних й методичних основ розвитку професійної компетентності педагогічних працівників фахових коледжів в умовах пандемії, воєнного та повоєнного часу; розроблення та експериментальна перевірка технологій розвитку професійної компетентності педагогічних працівників в умовах пандемії, воєнного та повоєнного часу у міжкурсовий період підвищення кваліфікації</a:t>
          </a:r>
          <a:endParaRPr lang="ru-RU" dirty="0">
            <a:solidFill>
              <a:schemeClr val="tx2">
                <a:lumMod val="75000"/>
              </a:schemeClr>
            </a:solidFill>
            <a:latin typeface="+mn-lt"/>
          </a:endParaRPr>
        </a:p>
      </dgm:t>
    </dgm:pt>
    <dgm:pt modelId="{DBC53FCB-C3D4-4EDD-91DF-44BA9C4EA36E}" type="parTrans" cxnId="{71195B11-12FE-41A7-93FB-403D5CD38240}">
      <dgm:prSet/>
      <dgm:spPr/>
      <dgm:t>
        <a:bodyPr/>
        <a:lstStyle/>
        <a:p>
          <a:endParaRPr lang="ru-RU"/>
        </a:p>
      </dgm:t>
    </dgm:pt>
    <dgm:pt modelId="{32777B9F-8F68-497A-AE59-219256A26B8B}" type="sibTrans" cxnId="{71195B11-12FE-41A7-93FB-403D5CD38240}">
      <dgm:prSet/>
      <dgm:spPr/>
      <dgm:t>
        <a:bodyPr/>
        <a:lstStyle/>
        <a:p>
          <a:endParaRPr lang="ru-RU"/>
        </a:p>
      </dgm:t>
    </dgm:pt>
    <dgm:pt modelId="{4E86D795-9D9F-446C-8E2F-DEFEF3BD2104}" type="pres">
      <dgm:prSet presAssocID="{052C6E33-D771-4486-8D62-A7C18EE0D6E8}" presName="list" presStyleCnt="0">
        <dgm:presLayoutVars>
          <dgm:dir/>
          <dgm:animLvl val="lvl"/>
        </dgm:presLayoutVars>
      </dgm:prSet>
      <dgm:spPr/>
    </dgm:pt>
    <dgm:pt modelId="{43DD3AE2-53E4-4A9B-B807-CE547080C043}" type="pres">
      <dgm:prSet presAssocID="{8FD9D9EA-577F-4990-A133-5D9EF37AC425}" presName="posSpace" presStyleCnt="0"/>
      <dgm:spPr/>
    </dgm:pt>
    <dgm:pt modelId="{E25A44D8-2D7C-47F9-BA69-4C3645522FE9}" type="pres">
      <dgm:prSet presAssocID="{8FD9D9EA-577F-4990-A133-5D9EF37AC425}" presName="vertFlow" presStyleCnt="0"/>
      <dgm:spPr/>
    </dgm:pt>
    <dgm:pt modelId="{7A1B6A54-24B4-4E75-B7E5-FFBE3B14EE57}" type="pres">
      <dgm:prSet presAssocID="{8FD9D9EA-577F-4990-A133-5D9EF37AC425}" presName="topSpace" presStyleCnt="0"/>
      <dgm:spPr/>
    </dgm:pt>
    <dgm:pt modelId="{1C56444A-27AC-4F54-80AD-F22E36F112A7}" type="pres">
      <dgm:prSet presAssocID="{8FD9D9EA-577F-4990-A133-5D9EF37AC425}" presName="firstComp" presStyleCnt="0"/>
      <dgm:spPr/>
    </dgm:pt>
    <dgm:pt modelId="{B9CF6BC6-E85A-4852-A930-F64C5CF78002}" type="pres">
      <dgm:prSet presAssocID="{8FD9D9EA-577F-4990-A133-5D9EF37AC425}" presName="firstChild" presStyleLbl="bgAccFollowNode1" presStyleIdx="0" presStyleCnt="1" custScaleX="138213" custScaleY="108401" custLinFactNeighborX="-10948" custLinFactNeighborY="-34042"/>
      <dgm:spPr/>
    </dgm:pt>
    <dgm:pt modelId="{095CF8E7-D151-4C59-982C-C6AD64265EA2}" type="pres">
      <dgm:prSet presAssocID="{8FD9D9EA-577F-4990-A133-5D9EF37AC425}" presName="firstChildTx" presStyleLbl="bgAccFollowNode1" presStyleIdx="0" presStyleCnt="1">
        <dgm:presLayoutVars>
          <dgm:bulletEnabled val="1"/>
        </dgm:presLayoutVars>
      </dgm:prSet>
      <dgm:spPr/>
    </dgm:pt>
    <dgm:pt modelId="{B18B9F79-3633-4CBC-B64B-ABB6D3D78622}" type="pres">
      <dgm:prSet presAssocID="{8FD9D9EA-577F-4990-A133-5D9EF37AC425}" presName="negSpace" presStyleCnt="0"/>
      <dgm:spPr/>
    </dgm:pt>
    <dgm:pt modelId="{9D1926A9-DB4C-4235-8E90-034B3DDA2D06}" type="pres">
      <dgm:prSet presAssocID="{8FD9D9EA-577F-4990-A133-5D9EF37AC425}" presName="circle" presStyleLbl="node1" presStyleIdx="0" presStyleCnt="1" custLinFactNeighborX="-48291" custLinFactNeighborY="-4547"/>
      <dgm:spPr/>
    </dgm:pt>
  </dgm:ptLst>
  <dgm:cxnLst>
    <dgm:cxn modelId="{71195B11-12FE-41A7-93FB-403D5CD38240}" srcId="{8FD9D9EA-577F-4990-A133-5D9EF37AC425}" destId="{15645713-2364-4CDC-AD06-EF2100AFEBDA}" srcOrd="0" destOrd="0" parTransId="{DBC53FCB-C3D4-4EDD-91DF-44BA9C4EA36E}" sibTransId="{32777B9F-8F68-497A-AE59-219256A26B8B}"/>
    <dgm:cxn modelId="{1B45F54A-1D4F-4DFE-91B6-7C4227D3E709}" type="presOf" srcId="{15645713-2364-4CDC-AD06-EF2100AFEBDA}" destId="{B9CF6BC6-E85A-4852-A930-F64C5CF78002}" srcOrd="0" destOrd="0" presId="urn:microsoft.com/office/officeart/2005/8/layout/hList9"/>
    <dgm:cxn modelId="{CC90AE9B-0857-46C9-A18E-E6ABA59A7C03}" type="presOf" srcId="{8FD9D9EA-577F-4990-A133-5D9EF37AC425}" destId="{9D1926A9-DB4C-4235-8E90-034B3DDA2D06}" srcOrd="0" destOrd="0" presId="urn:microsoft.com/office/officeart/2005/8/layout/hList9"/>
    <dgm:cxn modelId="{8C6B9BB9-7EDC-43C6-9D35-F1B11F96479D}" srcId="{052C6E33-D771-4486-8D62-A7C18EE0D6E8}" destId="{8FD9D9EA-577F-4990-A133-5D9EF37AC425}" srcOrd="0" destOrd="0" parTransId="{6D5CCD77-D384-4FBB-BF81-6D8D84446F85}" sibTransId="{61C5F69A-A496-4EA4-86D6-4DBF6A3D39AE}"/>
    <dgm:cxn modelId="{2CAA06E2-D2F6-405F-9801-60E02B721CB5}" type="presOf" srcId="{052C6E33-D771-4486-8D62-A7C18EE0D6E8}" destId="{4E86D795-9D9F-446C-8E2F-DEFEF3BD2104}" srcOrd="0" destOrd="0" presId="urn:microsoft.com/office/officeart/2005/8/layout/hList9"/>
    <dgm:cxn modelId="{B7D6D7EF-EDC3-4419-8F7C-0CFFF85277AF}" type="presOf" srcId="{15645713-2364-4CDC-AD06-EF2100AFEBDA}" destId="{095CF8E7-D151-4C59-982C-C6AD64265EA2}" srcOrd="1" destOrd="0" presId="urn:microsoft.com/office/officeart/2005/8/layout/hList9"/>
    <dgm:cxn modelId="{DE083C3C-233C-4C4D-9AE4-B0254C14274F}" type="presParOf" srcId="{4E86D795-9D9F-446C-8E2F-DEFEF3BD2104}" destId="{43DD3AE2-53E4-4A9B-B807-CE547080C043}" srcOrd="0" destOrd="0" presId="urn:microsoft.com/office/officeart/2005/8/layout/hList9"/>
    <dgm:cxn modelId="{BF59A39A-8E0D-425D-9E2F-FB9FB9B74EC2}" type="presParOf" srcId="{4E86D795-9D9F-446C-8E2F-DEFEF3BD2104}" destId="{E25A44D8-2D7C-47F9-BA69-4C3645522FE9}" srcOrd="1" destOrd="0" presId="urn:microsoft.com/office/officeart/2005/8/layout/hList9"/>
    <dgm:cxn modelId="{B05B286F-05CA-4DF7-A38B-438275EC64CC}" type="presParOf" srcId="{E25A44D8-2D7C-47F9-BA69-4C3645522FE9}" destId="{7A1B6A54-24B4-4E75-B7E5-FFBE3B14EE57}" srcOrd="0" destOrd="0" presId="urn:microsoft.com/office/officeart/2005/8/layout/hList9"/>
    <dgm:cxn modelId="{B76458C5-BFEB-465B-9A89-51B552F94561}" type="presParOf" srcId="{E25A44D8-2D7C-47F9-BA69-4C3645522FE9}" destId="{1C56444A-27AC-4F54-80AD-F22E36F112A7}" srcOrd="1" destOrd="0" presId="urn:microsoft.com/office/officeart/2005/8/layout/hList9"/>
    <dgm:cxn modelId="{5B705053-1B24-4450-8ECF-2F9657F8925D}" type="presParOf" srcId="{1C56444A-27AC-4F54-80AD-F22E36F112A7}" destId="{B9CF6BC6-E85A-4852-A930-F64C5CF78002}" srcOrd="0" destOrd="0" presId="urn:microsoft.com/office/officeart/2005/8/layout/hList9"/>
    <dgm:cxn modelId="{0DB464E1-414A-463A-A44A-21A45B2B86C2}" type="presParOf" srcId="{1C56444A-27AC-4F54-80AD-F22E36F112A7}" destId="{095CF8E7-D151-4C59-982C-C6AD64265EA2}" srcOrd="1" destOrd="0" presId="urn:microsoft.com/office/officeart/2005/8/layout/hList9"/>
    <dgm:cxn modelId="{3FA82EDD-90BA-486B-A2BD-E1B1C025945E}" type="presParOf" srcId="{4E86D795-9D9F-446C-8E2F-DEFEF3BD2104}" destId="{B18B9F79-3633-4CBC-B64B-ABB6D3D78622}" srcOrd="2" destOrd="0" presId="urn:microsoft.com/office/officeart/2005/8/layout/hList9"/>
    <dgm:cxn modelId="{96FBB2D8-D914-4F1E-93AA-19E22373D046}" type="presParOf" srcId="{4E86D795-9D9F-446C-8E2F-DEFEF3BD2104}" destId="{9D1926A9-DB4C-4235-8E90-034B3DDA2D06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AF6F94-BE0F-4725-B195-96495AFC34D5}" type="doc">
      <dgm:prSet loTypeId="urn:microsoft.com/office/officeart/2005/8/layout/radial4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96DE547-5485-4E12-80A1-289D4A9998AF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2000" dirty="0">
              <a:solidFill>
                <a:schemeClr val="tx2">
                  <a:lumMod val="75000"/>
                </a:schemeClr>
              </a:solidFill>
            </a:rPr>
            <a:t>Обґрунтовано та розроблено </a:t>
          </a:r>
          <a:r>
            <a:rPr lang="uk-UA" sz="20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концепцію</a:t>
          </a:r>
          <a:r>
            <a:rPr lang="uk-UA" sz="2000" dirty="0">
              <a:solidFill>
                <a:schemeClr val="tx2">
                  <a:lumMod val="75000"/>
                </a:schemeClr>
              </a:solidFill>
            </a:rPr>
            <a:t> </a:t>
          </a:r>
          <a:r>
            <a:rPr lang="uk-UA" sz="2000" b="0" dirty="0">
              <a:solidFill>
                <a:schemeClr val="tx2">
                  <a:lumMod val="75000"/>
                </a:schemeClr>
              </a:solidFill>
            </a:rPr>
            <a:t>розвитку професійної компетентності педагогічних працівників фахових коледжів в умовах пандемії, воєнного та повоєнного часу.            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2000" dirty="0">
              <a:solidFill>
                <a:schemeClr val="tx2">
                  <a:lumMod val="75000"/>
                </a:schemeClr>
              </a:solidFill>
            </a:rPr>
            <a:t>Теоретично обґрунтовано і розроблено </a:t>
          </a:r>
          <a:r>
            <a:rPr lang="uk-UA" sz="20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методичну систему </a:t>
          </a:r>
          <a:r>
            <a:rPr lang="uk-UA" sz="2000" b="0" dirty="0">
              <a:solidFill>
                <a:schemeClr val="tx2">
                  <a:lumMod val="75000"/>
                </a:schemeClr>
              </a:solidFill>
            </a:rPr>
            <a:t>розвитку професійної компетентності педагогічних працівників фахових коледжів в умовах пандемії, воєнного та повоєнного часу </a:t>
          </a:r>
          <a:r>
            <a:rPr lang="uk-UA" sz="2000" dirty="0">
              <a:solidFill>
                <a:schemeClr val="tx2">
                  <a:lumMod val="75000"/>
                </a:schemeClr>
              </a:solidFill>
            </a:rPr>
            <a:t>та розроблено її </a:t>
          </a:r>
          <a:r>
            <a:rPr lang="uk-UA" sz="20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модель</a:t>
          </a:r>
          <a:r>
            <a:rPr lang="uk-UA" sz="2000" dirty="0">
              <a:solidFill>
                <a:schemeClr val="tx2">
                  <a:lumMod val="75000"/>
                </a:schemeClr>
              </a:solidFill>
            </a:rPr>
            <a:t>.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2000" dirty="0">
              <a:solidFill>
                <a:schemeClr val="tx2">
                  <a:lumMod val="75000"/>
                </a:schemeClr>
              </a:solidFill>
            </a:rPr>
            <a:t>Визначено </a:t>
          </a:r>
          <a:r>
            <a:rPr lang="uk-UA" sz="2000" b="1" i="1" u="none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принципи</a:t>
          </a:r>
          <a:r>
            <a:rPr lang="uk-UA" sz="2000" dirty="0">
              <a:solidFill>
                <a:schemeClr val="tx2">
                  <a:lumMod val="75000"/>
                </a:schemeClr>
              </a:solidFill>
            </a:rPr>
            <a:t> та обґрунтовано </a:t>
          </a:r>
          <a:r>
            <a:rPr lang="uk-UA" sz="2000" b="1" i="1" u="none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педагогічні умови </a:t>
          </a:r>
          <a:r>
            <a:rPr lang="uk-UA" sz="2000" b="0" dirty="0">
              <a:solidFill>
                <a:schemeClr val="tx2">
                  <a:lumMod val="75000"/>
                </a:schemeClr>
              </a:solidFill>
            </a:rPr>
            <a:t>розвитку професійної компетентності педагогічних працівників фахових коледжів в умовах пандемії, воєнного та повоєнного часу</a:t>
          </a:r>
          <a:r>
            <a:rPr lang="uk-UA" sz="2000" dirty="0">
              <a:solidFill>
                <a:schemeClr val="tx2">
                  <a:lumMod val="75000"/>
                </a:schemeClr>
              </a:solidFill>
            </a:rPr>
            <a:t>. </a:t>
          </a:r>
        </a:p>
      </dgm:t>
    </dgm:pt>
    <dgm:pt modelId="{71502CE5-1957-4B0B-8DA7-275B790AFF22}" type="parTrans" cxnId="{2D420587-D74E-4468-A7EF-FFAB18156D8D}">
      <dgm:prSet/>
      <dgm:spPr/>
      <dgm:t>
        <a:bodyPr/>
        <a:lstStyle/>
        <a:p>
          <a:endParaRPr lang="ru-RU"/>
        </a:p>
      </dgm:t>
    </dgm:pt>
    <dgm:pt modelId="{2AB45013-938D-46CE-9C1D-E79981C3DE2D}" type="sibTrans" cxnId="{2D420587-D74E-4468-A7EF-FFAB18156D8D}">
      <dgm:prSet/>
      <dgm:spPr/>
      <dgm:t>
        <a:bodyPr/>
        <a:lstStyle/>
        <a:p>
          <a:endParaRPr lang="ru-RU"/>
        </a:p>
      </dgm:t>
    </dgm:pt>
    <dgm:pt modelId="{8DC0FB3B-AD99-42F2-8266-7BF015B8889C}">
      <dgm:prSet phldrT="[Текст]"/>
      <dgm:spPr/>
      <dgm:t>
        <a:bodyPr/>
        <a:lstStyle/>
        <a:p>
          <a:r>
            <a:rPr lang="uk-UA" b="1" i="1" dirty="0">
              <a:solidFill>
                <a:schemeClr val="tx2">
                  <a:lumMod val="75000"/>
                </a:schemeClr>
              </a:solidFill>
            </a:rPr>
            <a:t>Уперше</a:t>
          </a:r>
          <a:r>
            <a:rPr lang="uk-UA" i="1" dirty="0">
              <a:solidFill>
                <a:schemeClr val="tx2">
                  <a:lumMod val="75000"/>
                </a:schemeClr>
              </a:solidFill>
            </a:rPr>
            <a:t>:</a:t>
          </a:r>
          <a:endParaRPr lang="ru-RU" b="1" i="1" dirty="0">
            <a:solidFill>
              <a:schemeClr val="tx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itchFamily="18" charset="0"/>
          </a:endParaRPr>
        </a:p>
      </dgm:t>
    </dgm:pt>
    <dgm:pt modelId="{99A82FE3-FE62-41BE-95F8-D50AD036CC54}" type="parTrans" cxnId="{35F82C12-FAB7-44D2-A6D6-3A2F49B67732}">
      <dgm:prSet/>
      <dgm:spPr/>
      <dgm:t>
        <a:bodyPr/>
        <a:lstStyle/>
        <a:p>
          <a:endParaRPr lang="ru-RU"/>
        </a:p>
      </dgm:t>
    </dgm:pt>
    <dgm:pt modelId="{C9D33CD9-33E0-4A54-9937-B61679B2D332}" type="sibTrans" cxnId="{35F82C12-FAB7-44D2-A6D6-3A2F49B67732}">
      <dgm:prSet/>
      <dgm:spPr/>
      <dgm:t>
        <a:bodyPr/>
        <a:lstStyle/>
        <a:p>
          <a:endParaRPr lang="ru-RU"/>
        </a:p>
      </dgm:t>
    </dgm:pt>
    <dgm:pt modelId="{7D8230BC-C296-4E28-85A0-E2EFEC00277A}" type="pres">
      <dgm:prSet presAssocID="{6AAF6F94-BE0F-4725-B195-96495AFC34D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2549E57-090F-4215-A495-B89E8CE1A574}" type="pres">
      <dgm:prSet presAssocID="{A96DE547-5485-4E12-80A1-289D4A9998AF}" presName="centerShape" presStyleLbl="node0" presStyleIdx="0" presStyleCnt="1" custScaleX="367385" custScaleY="165572" custLinFactNeighborX="-19200" custLinFactNeighborY="-2175"/>
      <dgm:spPr>
        <a:prstGeom prst="roundRect">
          <a:avLst/>
        </a:prstGeom>
      </dgm:spPr>
    </dgm:pt>
    <dgm:pt modelId="{8BC98938-BEEA-4A1D-B972-50D72DC71141}" type="pres">
      <dgm:prSet presAssocID="{99A82FE3-FE62-41BE-95F8-D50AD036CC54}" presName="parTrans" presStyleLbl="bgSibTrans2D1" presStyleIdx="0" presStyleCnt="1"/>
      <dgm:spPr/>
    </dgm:pt>
    <dgm:pt modelId="{40670EE1-BFB2-4096-BC52-49A7483040D7}" type="pres">
      <dgm:prSet presAssocID="{8DC0FB3B-AD99-42F2-8266-7BF015B8889C}" presName="node" presStyleLbl="node1" presStyleIdx="0" presStyleCnt="1" custScaleX="274078" custScaleY="27709" custRadScaleRad="96203" custRadScaleInc="0">
        <dgm:presLayoutVars>
          <dgm:bulletEnabled val="1"/>
        </dgm:presLayoutVars>
      </dgm:prSet>
      <dgm:spPr/>
    </dgm:pt>
  </dgm:ptLst>
  <dgm:cxnLst>
    <dgm:cxn modelId="{35F82C12-FAB7-44D2-A6D6-3A2F49B67732}" srcId="{A96DE547-5485-4E12-80A1-289D4A9998AF}" destId="{8DC0FB3B-AD99-42F2-8266-7BF015B8889C}" srcOrd="0" destOrd="0" parTransId="{99A82FE3-FE62-41BE-95F8-D50AD036CC54}" sibTransId="{C9D33CD9-33E0-4A54-9937-B61679B2D332}"/>
    <dgm:cxn modelId="{4A8D683E-8F30-4C4B-8FF7-C4C85AFC1628}" type="presOf" srcId="{8DC0FB3B-AD99-42F2-8266-7BF015B8889C}" destId="{40670EE1-BFB2-4096-BC52-49A7483040D7}" srcOrd="0" destOrd="0" presId="urn:microsoft.com/office/officeart/2005/8/layout/radial4"/>
    <dgm:cxn modelId="{2D420587-D74E-4468-A7EF-FFAB18156D8D}" srcId="{6AAF6F94-BE0F-4725-B195-96495AFC34D5}" destId="{A96DE547-5485-4E12-80A1-289D4A9998AF}" srcOrd="0" destOrd="0" parTransId="{71502CE5-1957-4B0B-8DA7-275B790AFF22}" sibTransId="{2AB45013-938D-46CE-9C1D-E79981C3DE2D}"/>
    <dgm:cxn modelId="{9648FFA9-B675-4E0B-AF0D-1A307309403C}" type="presOf" srcId="{6AAF6F94-BE0F-4725-B195-96495AFC34D5}" destId="{7D8230BC-C296-4E28-85A0-E2EFEC00277A}" srcOrd="0" destOrd="0" presId="urn:microsoft.com/office/officeart/2005/8/layout/radial4"/>
    <dgm:cxn modelId="{20ADA7B2-3E56-4E33-8CC9-8D0C433673CB}" type="presOf" srcId="{99A82FE3-FE62-41BE-95F8-D50AD036CC54}" destId="{8BC98938-BEEA-4A1D-B972-50D72DC71141}" srcOrd="0" destOrd="0" presId="urn:microsoft.com/office/officeart/2005/8/layout/radial4"/>
    <dgm:cxn modelId="{EC76FDF5-1A88-4CC2-9E9D-B3ED421F4DAF}" type="presOf" srcId="{A96DE547-5485-4E12-80A1-289D4A9998AF}" destId="{D2549E57-090F-4215-A495-B89E8CE1A574}" srcOrd="0" destOrd="0" presId="urn:microsoft.com/office/officeart/2005/8/layout/radial4"/>
    <dgm:cxn modelId="{0EC2914E-1673-4282-BC44-571D47EF9283}" type="presParOf" srcId="{7D8230BC-C296-4E28-85A0-E2EFEC00277A}" destId="{D2549E57-090F-4215-A495-B89E8CE1A574}" srcOrd="0" destOrd="0" presId="urn:microsoft.com/office/officeart/2005/8/layout/radial4"/>
    <dgm:cxn modelId="{3E451D70-34FB-4EFD-BF14-B062A55EFB53}" type="presParOf" srcId="{7D8230BC-C296-4E28-85A0-E2EFEC00277A}" destId="{8BC98938-BEEA-4A1D-B972-50D72DC71141}" srcOrd="1" destOrd="0" presId="urn:microsoft.com/office/officeart/2005/8/layout/radial4"/>
    <dgm:cxn modelId="{2D80C672-CFBC-4B72-B14D-FA6CEEB99E09}" type="presParOf" srcId="{7D8230BC-C296-4E28-85A0-E2EFEC00277A}" destId="{40670EE1-BFB2-4096-BC52-49A7483040D7}" srcOrd="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D2D60C-6B9B-4412-BE18-FF81D2BF8F2A}" type="doc">
      <dgm:prSet loTypeId="urn:microsoft.com/office/officeart/2008/layout/VerticalCurvedLis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D52C4D3-47E5-48AE-873E-05F7A864B635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uk-UA" sz="2400" dirty="0">
              <a:solidFill>
                <a:schemeClr val="tx2">
                  <a:lumMod val="75000"/>
                </a:schemeClr>
              </a:solidFill>
            </a:rPr>
            <a:t>міжнародні та всеукраїнські конференції</a:t>
          </a:r>
          <a:endParaRPr lang="ru-RU" sz="2400" b="1" dirty="0">
            <a:solidFill>
              <a:schemeClr val="tx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B4E00B-4304-48B2-876A-4E63E249A561}" type="parTrans" cxnId="{40EA3D56-D989-44BC-98BD-335FD0162AE7}">
      <dgm:prSet/>
      <dgm:spPr/>
      <dgm:t>
        <a:bodyPr/>
        <a:lstStyle/>
        <a:p>
          <a:endParaRPr lang="ru-RU" sz="2400"/>
        </a:p>
      </dgm:t>
    </dgm:pt>
    <dgm:pt modelId="{17256774-9621-4851-BB8B-F18A33EBCD0A}" type="sibTrans" cxnId="{40EA3D56-D989-44BC-98BD-335FD0162AE7}">
      <dgm:prSet/>
      <dgm:spPr/>
      <dgm:t>
        <a:bodyPr/>
        <a:lstStyle/>
        <a:p>
          <a:endParaRPr lang="ru-RU" sz="2400"/>
        </a:p>
      </dgm:t>
    </dgm:pt>
    <dgm:pt modelId="{2F5CED78-1542-402E-AEB0-C274B80BBDAF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uk-UA" sz="2400" dirty="0">
              <a:solidFill>
                <a:schemeClr val="tx2">
                  <a:lumMod val="75000"/>
                </a:schemeClr>
              </a:solidFill>
            </a:rPr>
            <a:t>міжнародні форуми</a:t>
          </a:r>
          <a:endParaRPr lang="ru-RU" sz="2400" b="1" dirty="0">
            <a:solidFill>
              <a:schemeClr val="tx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75C2E5-381A-4295-827B-26257548D79F}" type="sibTrans" cxnId="{DB2DCA3A-A3E5-411F-9CF9-D42034D45C79}">
      <dgm:prSet/>
      <dgm:spPr/>
      <dgm:t>
        <a:bodyPr/>
        <a:lstStyle/>
        <a:p>
          <a:endParaRPr lang="ru-RU" sz="2400"/>
        </a:p>
      </dgm:t>
    </dgm:pt>
    <dgm:pt modelId="{46E39640-4A84-4700-912F-36AB89929AB6}" type="parTrans" cxnId="{DB2DCA3A-A3E5-411F-9CF9-D42034D45C79}">
      <dgm:prSet/>
      <dgm:spPr/>
      <dgm:t>
        <a:bodyPr/>
        <a:lstStyle/>
        <a:p>
          <a:endParaRPr lang="ru-RU" sz="2400"/>
        </a:p>
      </dgm:t>
    </dgm:pt>
    <dgm:pt modelId="{9EB17AE0-9105-4B3C-8267-4F52DFCF09AF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uk-UA" sz="2400" dirty="0">
              <a:solidFill>
                <a:schemeClr val="tx2">
                  <a:lumMod val="75000"/>
                </a:schemeClr>
              </a:solidFill>
            </a:rPr>
            <a:t>інші заходи</a:t>
          </a:r>
          <a:endParaRPr lang="ru-RU" sz="2400" b="1" dirty="0">
            <a:solidFill>
              <a:schemeClr val="tx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738A897-0B4F-4942-8108-EE30091BA752}" type="sibTrans" cxnId="{C47DF704-B780-4FC9-ADD5-AB7EB07A52AC}">
      <dgm:prSet/>
      <dgm:spPr/>
      <dgm:t>
        <a:bodyPr/>
        <a:lstStyle/>
        <a:p>
          <a:endParaRPr lang="ru-RU" sz="2400"/>
        </a:p>
      </dgm:t>
    </dgm:pt>
    <dgm:pt modelId="{D7449DDF-82CE-4DC0-9B84-6B9DFEF86C69}" type="parTrans" cxnId="{C47DF704-B780-4FC9-ADD5-AB7EB07A52AC}">
      <dgm:prSet/>
      <dgm:spPr/>
      <dgm:t>
        <a:bodyPr/>
        <a:lstStyle/>
        <a:p>
          <a:endParaRPr lang="ru-RU" sz="2400"/>
        </a:p>
      </dgm:t>
    </dgm:pt>
    <dgm:pt modelId="{80482685-3C4C-40A1-8CF2-179F6A78AA26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uk-UA" sz="2400" dirty="0">
              <a:solidFill>
                <a:schemeClr val="tx2">
                  <a:lumMod val="75000"/>
                </a:schemeClr>
              </a:solidFill>
            </a:rPr>
            <a:t>міжнародні виставки</a:t>
          </a:r>
          <a:endParaRPr lang="ru-RU" sz="2400" b="1" dirty="0">
            <a:solidFill>
              <a:schemeClr val="tx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E594AF-6115-4360-B3E2-AD3792612F1B}" type="sibTrans" cxnId="{8589A900-2313-441D-8388-3FCB0244C099}">
      <dgm:prSet/>
      <dgm:spPr/>
      <dgm:t>
        <a:bodyPr/>
        <a:lstStyle/>
        <a:p>
          <a:endParaRPr lang="ru-RU" sz="2400"/>
        </a:p>
      </dgm:t>
    </dgm:pt>
    <dgm:pt modelId="{8BBF1749-BE03-434C-B1A8-D895BDDA4D64}" type="parTrans" cxnId="{8589A900-2313-441D-8388-3FCB0244C099}">
      <dgm:prSet/>
      <dgm:spPr/>
      <dgm:t>
        <a:bodyPr/>
        <a:lstStyle/>
        <a:p>
          <a:endParaRPr lang="ru-RU" sz="2400"/>
        </a:p>
      </dgm:t>
    </dgm:pt>
    <dgm:pt modelId="{6847A682-3665-48EF-B92D-BF0C3E33C7F5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uk-UA" sz="2400" dirty="0">
              <a:solidFill>
                <a:schemeClr val="tx2">
                  <a:lumMod val="75000"/>
                </a:schemeClr>
              </a:solidFill>
            </a:rPr>
            <a:t>наукові семінари</a:t>
          </a:r>
          <a:endParaRPr lang="ru-RU" sz="2400" b="1" dirty="0">
            <a:solidFill>
              <a:schemeClr val="tx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864FDE-E3D3-4276-AAC3-4FA61194AD42}" type="sibTrans" cxnId="{5E764292-A785-4A9D-9538-4F4842865199}">
      <dgm:prSet/>
      <dgm:spPr/>
      <dgm:t>
        <a:bodyPr/>
        <a:lstStyle/>
        <a:p>
          <a:endParaRPr lang="ru-RU" sz="2400"/>
        </a:p>
      </dgm:t>
    </dgm:pt>
    <dgm:pt modelId="{98EBBD6E-9CDB-476B-A658-2D43FA5FB56A}" type="parTrans" cxnId="{5E764292-A785-4A9D-9538-4F4842865199}">
      <dgm:prSet/>
      <dgm:spPr/>
      <dgm:t>
        <a:bodyPr/>
        <a:lstStyle/>
        <a:p>
          <a:endParaRPr lang="ru-RU" sz="2400"/>
        </a:p>
      </dgm:t>
    </dgm:pt>
    <dgm:pt modelId="{C12D8895-405A-46A0-80D8-1F07F1FD11A8}" type="pres">
      <dgm:prSet presAssocID="{01D2D60C-6B9B-4412-BE18-FF81D2BF8F2A}" presName="Name0" presStyleCnt="0">
        <dgm:presLayoutVars>
          <dgm:chMax val="7"/>
          <dgm:chPref val="7"/>
          <dgm:dir/>
        </dgm:presLayoutVars>
      </dgm:prSet>
      <dgm:spPr/>
    </dgm:pt>
    <dgm:pt modelId="{756370CB-CC48-4693-91F5-6577F706CA57}" type="pres">
      <dgm:prSet presAssocID="{01D2D60C-6B9B-4412-BE18-FF81D2BF8F2A}" presName="Name1" presStyleCnt="0"/>
      <dgm:spPr/>
    </dgm:pt>
    <dgm:pt modelId="{EF6B765D-D1D1-405D-870D-07B2A68B34AD}" type="pres">
      <dgm:prSet presAssocID="{01D2D60C-6B9B-4412-BE18-FF81D2BF8F2A}" presName="cycle" presStyleCnt="0"/>
      <dgm:spPr/>
    </dgm:pt>
    <dgm:pt modelId="{4B1B67DC-E4C6-4E27-9FE0-9D109D8CFA20}" type="pres">
      <dgm:prSet presAssocID="{01D2D60C-6B9B-4412-BE18-FF81D2BF8F2A}" presName="srcNode" presStyleLbl="node1" presStyleIdx="0" presStyleCnt="5"/>
      <dgm:spPr/>
    </dgm:pt>
    <dgm:pt modelId="{07340A46-53DD-4F21-8D58-734AA2015E08}" type="pres">
      <dgm:prSet presAssocID="{01D2D60C-6B9B-4412-BE18-FF81D2BF8F2A}" presName="conn" presStyleLbl="parChTrans1D2" presStyleIdx="0" presStyleCnt="1"/>
      <dgm:spPr/>
    </dgm:pt>
    <dgm:pt modelId="{16358970-D1BF-4E5D-9814-FD4D9D011178}" type="pres">
      <dgm:prSet presAssocID="{01D2D60C-6B9B-4412-BE18-FF81D2BF8F2A}" presName="extraNode" presStyleLbl="node1" presStyleIdx="0" presStyleCnt="5"/>
      <dgm:spPr/>
    </dgm:pt>
    <dgm:pt modelId="{3CE8BA04-FDF6-4C15-B306-FC3FD90D8C52}" type="pres">
      <dgm:prSet presAssocID="{01D2D60C-6B9B-4412-BE18-FF81D2BF8F2A}" presName="dstNode" presStyleLbl="node1" presStyleIdx="0" presStyleCnt="5"/>
      <dgm:spPr/>
    </dgm:pt>
    <dgm:pt modelId="{319ADBA7-B7E0-4253-ABBB-F5DA32EDA095}" type="pres">
      <dgm:prSet presAssocID="{ED52C4D3-47E5-48AE-873E-05F7A864B635}" presName="text_1" presStyleLbl="node1" presStyleIdx="0" presStyleCnt="5">
        <dgm:presLayoutVars>
          <dgm:bulletEnabled val="1"/>
        </dgm:presLayoutVars>
      </dgm:prSet>
      <dgm:spPr/>
    </dgm:pt>
    <dgm:pt modelId="{7A8B7463-A70B-4452-9BFA-F6E7209D12EC}" type="pres">
      <dgm:prSet presAssocID="{ED52C4D3-47E5-48AE-873E-05F7A864B635}" presName="accent_1" presStyleCnt="0"/>
      <dgm:spPr/>
    </dgm:pt>
    <dgm:pt modelId="{A48945C1-A846-49BF-8679-746DFABFA104}" type="pres">
      <dgm:prSet presAssocID="{ED52C4D3-47E5-48AE-873E-05F7A864B635}" presName="accentRepeatNode" presStyleLbl="solidFgAcc1" presStyleIdx="0" presStyleCnt="5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z="300000" contourW="44450" prstMaterial="matte">
          <a:bevelT w="63500" h="63500" prst="artDeco"/>
          <a:contourClr>
            <a:srgbClr val="FFFFFF"/>
          </a:contourClr>
        </a:sp3d>
      </dgm:spPr>
    </dgm:pt>
    <dgm:pt modelId="{65C6C0B1-0316-464D-B1EB-9DF9C5DBFCF7}" type="pres">
      <dgm:prSet presAssocID="{6847A682-3665-48EF-B92D-BF0C3E33C7F5}" presName="text_2" presStyleLbl="node1" presStyleIdx="1" presStyleCnt="5">
        <dgm:presLayoutVars>
          <dgm:bulletEnabled val="1"/>
        </dgm:presLayoutVars>
      </dgm:prSet>
      <dgm:spPr/>
    </dgm:pt>
    <dgm:pt modelId="{42AB85FA-C28D-4533-B710-4A1AA19F47C0}" type="pres">
      <dgm:prSet presAssocID="{6847A682-3665-48EF-B92D-BF0C3E33C7F5}" presName="accent_2" presStyleCnt="0"/>
      <dgm:spPr/>
    </dgm:pt>
    <dgm:pt modelId="{13E4BB37-E92C-4F8B-9DA1-E70C9573D5B3}" type="pres">
      <dgm:prSet presAssocID="{6847A682-3665-48EF-B92D-BF0C3E33C7F5}" presName="accentRepeatNode" presStyleLbl="solidFgAcc1" presStyleIdx="1" presStyleCnt="5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z="300000" contourW="44450" prstMaterial="matte">
          <a:bevelT w="63500" h="63500" prst="artDeco"/>
          <a:contourClr>
            <a:srgbClr val="FFFFFF"/>
          </a:contourClr>
        </a:sp3d>
      </dgm:spPr>
    </dgm:pt>
    <dgm:pt modelId="{38E0A92F-176E-4008-A31A-0393AA831003}" type="pres">
      <dgm:prSet presAssocID="{80482685-3C4C-40A1-8CF2-179F6A78AA26}" presName="text_3" presStyleLbl="node1" presStyleIdx="2" presStyleCnt="5">
        <dgm:presLayoutVars>
          <dgm:bulletEnabled val="1"/>
        </dgm:presLayoutVars>
      </dgm:prSet>
      <dgm:spPr/>
    </dgm:pt>
    <dgm:pt modelId="{2DCB2E0E-397E-4D9E-8B94-E465ABAE5183}" type="pres">
      <dgm:prSet presAssocID="{80482685-3C4C-40A1-8CF2-179F6A78AA26}" presName="accent_3" presStyleCnt="0"/>
      <dgm:spPr/>
    </dgm:pt>
    <dgm:pt modelId="{8377F1A0-C0C9-4539-AE4B-6656BE42A852}" type="pres">
      <dgm:prSet presAssocID="{80482685-3C4C-40A1-8CF2-179F6A78AA26}" presName="accentRepeatNode" presStyleLbl="solidFgAcc1" presStyleIdx="2" presStyleCnt="5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z="300000" contourW="44450" prstMaterial="matte">
          <a:bevelT w="63500" h="63500" prst="artDeco"/>
          <a:contourClr>
            <a:srgbClr val="FFFFFF"/>
          </a:contourClr>
        </a:sp3d>
      </dgm:spPr>
    </dgm:pt>
    <dgm:pt modelId="{A8E9FA4A-3AD7-4F1F-950E-1955DAA77897}" type="pres">
      <dgm:prSet presAssocID="{9EB17AE0-9105-4B3C-8267-4F52DFCF09AF}" presName="text_4" presStyleLbl="node1" presStyleIdx="3" presStyleCnt="5">
        <dgm:presLayoutVars>
          <dgm:bulletEnabled val="1"/>
        </dgm:presLayoutVars>
      </dgm:prSet>
      <dgm:spPr/>
    </dgm:pt>
    <dgm:pt modelId="{DE3077BC-AA60-4567-ADB7-14E69766D006}" type="pres">
      <dgm:prSet presAssocID="{9EB17AE0-9105-4B3C-8267-4F52DFCF09AF}" presName="accent_4" presStyleCnt="0"/>
      <dgm:spPr/>
    </dgm:pt>
    <dgm:pt modelId="{71460C19-06AC-4488-8FE7-824D21FEE004}" type="pres">
      <dgm:prSet presAssocID="{9EB17AE0-9105-4B3C-8267-4F52DFCF09AF}" presName="accentRepeatNode" presStyleLbl="solidFgAcc1" presStyleIdx="3" presStyleCnt="5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z="300000" contourW="44450" prstMaterial="matte">
          <a:bevelT w="63500" h="63500" prst="artDeco"/>
          <a:contourClr>
            <a:srgbClr val="FFFFFF"/>
          </a:contourClr>
        </a:sp3d>
      </dgm:spPr>
    </dgm:pt>
    <dgm:pt modelId="{9EE8D752-0BBE-4662-8DF9-052D1E273AE0}" type="pres">
      <dgm:prSet presAssocID="{2F5CED78-1542-402E-AEB0-C274B80BBDAF}" presName="text_5" presStyleLbl="node1" presStyleIdx="4" presStyleCnt="5">
        <dgm:presLayoutVars>
          <dgm:bulletEnabled val="1"/>
        </dgm:presLayoutVars>
      </dgm:prSet>
      <dgm:spPr/>
    </dgm:pt>
    <dgm:pt modelId="{E0CF86D0-6992-45F6-9D70-FE72D6DEA0A0}" type="pres">
      <dgm:prSet presAssocID="{2F5CED78-1542-402E-AEB0-C274B80BBDAF}" presName="accent_5" presStyleCnt="0"/>
      <dgm:spPr/>
    </dgm:pt>
    <dgm:pt modelId="{9723EBB1-A5DC-4DD5-B883-0D5AF3A66CCE}" type="pres">
      <dgm:prSet presAssocID="{2F5CED78-1542-402E-AEB0-C274B80BBDAF}" presName="accentRepeatNode" presStyleLbl="solidFgAcc1" presStyleIdx="4" presStyleCnt="5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z="300000" contourW="44450" prstMaterial="matte">
          <a:bevelT w="63500" h="63500" prst="artDeco"/>
          <a:contourClr>
            <a:srgbClr val="FFFFFF"/>
          </a:contourClr>
        </a:sp3d>
      </dgm:spPr>
    </dgm:pt>
  </dgm:ptLst>
  <dgm:cxnLst>
    <dgm:cxn modelId="{8589A900-2313-441D-8388-3FCB0244C099}" srcId="{01D2D60C-6B9B-4412-BE18-FF81D2BF8F2A}" destId="{80482685-3C4C-40A1-8CF2-179F6A78AA26}" srcOrd="2" destOrd="0" parTransId="{8BBF1749-BE03-434C-B1A8-D895BDDA4D64}" sibTransId="{38E594AF-6115-4360-B3E2-AD3792612F1B}"/>
    <dgm:cxn modelId="{C47DF704-B780-4FC9-ADD5-AB7EB07A52AC}" srcId="{01D2D60C-6B9B-4412-BE18-FF81D2BF8F2A}" destId="{9EB17AE0-9105-4B3C-8267-4F52DFCF09AF}" srcOrd="3" destOrd="0" parTransId="{D7449DDF-82CE-4DC0-9B84-6B9DFEF86C69}" sibTransId="{6738A897-0B4F-4942-8108-EE30091BA752}"/>
    <dgm:cxn modelId="{62830126-8780-4591-BA89-F4D46DC2F8D4}" type="presOf" srcId="{9EB17AE0-9105-4B3C-8267-4F52DFCF09AF}" destId="{A8E9FA4A-3AD7-4F1F-950E-1955DAA77897}" srcOrd="0" destOrd="0" presId="urn:microsoft.com/office/officeart/2008/layout/VerticalCurvedList"/>
    <dgm:cxn modelId="{DB2DCA3A-A3E5-411F-9CF9-D42034D45C79}" srcId="{01D2D60C-6B9B-4412-BE18-FF81D2BF8F2A}" destId="{2F5CED78-1542-402E-AEB0-C274B80BBDAF}" srcOrd="4" destOrd="0" parTransId="{46E39640-4A84-4700-912F-36AB89929AB6}" sibTransId="{E675C2E5-381A-4295-827B-26257548D79F}"/>
    <dgm:cxn modelId="{40EA3D56-D989-44BC-98BD-335FD0162AE7}" srcId="{01D2D60C-6B9B-4412-BE18-FF81D2BF8F2A}" destId="{ED52C4D3-47E5-48AE-873E-05F7A864B635}" srcOrd="0" destOrd="0" parTransId="{80B4E00B-4304-48B2-876A-4E63E249A561}" sibTransId="{17256774-9621-4851-BB8B-F18A33EBCD0A}"/>
    <dgm:cxn modelId="{5E764292-A785-4A9D-9538-4F4842865199}" srcId="{01D2D60C-6B9B-4412-BE18-FF81D2BF8F2A}" destId="{6847A682-3665-48EF-B92D-BF0C3E33C7F5}" srcOrd="1" destOrd="0" parTransId="{98EBBD6E-9CDB-476B-A658-2D43FA5FB56A}" sibTransId="{DD864FDE-E3D3-4276-AAC3-4FA61194AD42}"/>
    <dgm:cxn modelId="{B693209F-76A9-46B8-96B3-D2D4296D6C4F}" type="presOf" srcId="{17256774-9621-4851-BB8B-F18A33EBCD0A}" destId="{07340A46-53DD-4F21-8D58-734AA2015E08}" srcOrd="0" destOrd="0" presId="urn:microsoft.com/office/officeart/2008/layout/VerticalCurvedList"/>
    <dgm:cxn modelId="{3EE149A0-6394-4FB2-9F92-AC5E3054FA23}" type="presOf" srcId="{01D2D60C-6B9B-4412-BE18-FF81D2BF8F2A}" destId="{C12D8895-405A-46A0-80D8-1F07F1FD11A8}" srcOrd="0" destOrd="0" presId="urn:microsoft.com/office/officeart/2008/layout/VerticalCurvedList"/>
    <dgm:cxn modelId="{B780E6B8-8D76-44EC-9A9B-BBE53C1F15C3}" type="presOf" srcId="{2F5CED78-1542-402E-AEB0-C274B80BBDAF}" destId="{9EE8D752-0BBE-4662-8DF9-052D1E273AE0}" srcOrd="0" destOrd="0" presId="urn:microsoft.com/office/officeart/2008/layout/VerticalCurvedList"/>
    <dgm:cxn modelId="{F1773ABA-7ADB-49E1-AC60-207238E67191}" type="presOf" srcId="{80482685-3C4C-40A1-8CF2-179F6A78AA26}" destId="{38E0A92F-176E-4008-A31A-0393AA831003}" srcOrd="0" destOrd="0" presId="urn:microsoft.com/office/officeart/2008/layout/VerticalCurvedList"/>
    <dgm:cxn modelId="{A2B648CD-0A2B-416C-986D-0B9E5A48500C}" type="presOf" srcId="{6847A682-3665-48EF-B92D-BF0C3E33C7F5}" destId="{65C6C0B1-0316-464D-B1EB-9DF9C5DBFCF7}" srcOrd="0" destOrd="0" presId="urn:microsoft.com/office/officeart/2008/layout/VerticalCurvedList"/>
    <dgm:cxn modelId="{D72487F7-B8F1-4C62-AF0A-9A0D51557A9F}" type="presOf" srcId="{ED52C4D3-47E5-48AE-873E-05F7A864B635}" destId="{319ADBA7-B7E0-4253-ABBB-F5DA32EDA095}" srcOrd="0" destOrd="0" presId="urn:microsoft.com/office/officeart/2008/layout/VerticalCurvedList"/>
    <dgm:cxn modelId="{5DEE509C-CC8B-4479-83C5-CD5CA9ED3DB6}" type="presParOf" srcId="{C12D8895-405A-46A0-80D8-1F07F1FD11A8}" destId="{756370CB-CC48-4693-91F5-6577F706CA57}" srcOrd="0" destOrd="0" presId="urn:microsoft.com/office/officeart/2008/layout/VerticalCurvedList"/>
    <dgm:cxn modelId="{7AF90C8F-9AF0-42A7-8080-24DED0C19FC9}" type="presParOf" srcId="{756370CB-CC48-4693-91F5-6577F706CA57}" destId="{EF6B765D-D1D1-405D-870D-07B2A68B34AD}" srcOrd="0" destOrd="0" presId="urn:microsoft.com/office/officeart/2008/layout/VerticalCurvedList"/>
    <dgm:cxn modelId="{8FA9466D-ECF7-48D1-886B-D1B137818EE2}" type="presParOf" srcId="{EF6B765D-D1D1-405D-870D-07B2A68B34AD}" destId="{4B1B67DC-E4C6-4E27-9FE0-9D109D8CFA20}" srcOrd="0" destOrd="0" presId="urn:microsoft.com/office/officeart/2008/layout/VerticalCurvedList"/>
    <dgm:cxn modelId="{2BCD47B2-3318-437A-A0BE-A86BBA324842}" type="presParOf" srcId="{EF6B765D-D1D1-405D-870D-07B2A68B34AD}" destId="{07340A46-53DD-4F21-8D58-734AA2015E08}" srcOrd="1" destOrd="0" presId="urn:microsoft.com/office/officeart/2008/layout/VerticalCurvedList"/>
    <dgm:cxn modelId="{E9A04D04-2036-43AE-86C1-C2D2E4744606}" type="presParOf" srcId="{EF6B765D-D1D1-405D-870D-07B2A68B34AD}" destId="{16358970-D1BF-4E5D-9814-FD4D9D011178}" srcOrd="2" destOrd="0" presId="urn:microsoft.com/office/officeart/2008/layout/VerticalCurvedList"/>
    <dgm:cxn modelId="{C1B82006-447E-48DA-A257-F2679F39358F}" type="presParOf" srcId="{EF6B765D-D1D1-405D-870D-07B2A68B34AD}" destId="{3CE8BA04-FDF6-4C15-B306-FC3FD90D8C52}" srcOrd="3" destOrd="0" presId="urn:microsoft.com/office/officeart/2008/layout/VerticalCurvedList"/>
    <dgm:cxn modelId="{A171E5A7-5DAA-43C5-BDA0-5F0798227BF3}" type="presParOf" srcId="{756370CB-CC48-4693-91F5-6577F706CA57}" destId="{319ADBA7-B7E0-4253-ABBB-F5DA32EDA095}" srcOrd="1" destOrd="0" presId="urn:microsoft.com/office/officeart/2008/layout/VerticalCurvedList"/>
    <dgm:cxn modelId="{6371E136-B1C5-43AB-A331-5D526E8A4844}" type="presParOf" srcId="{756370CB-CC48-4693-91F5-6577F706CA57}" destId="{7A8B7463-A70B-4452-9BFA-F6E7209D12EC}" srcOrd="2" destOrd="0" presId="urn:microsoft.com/office/officeart/2008/layout/VerticalCurvedList"/>
    <dgm:cxn modelId="{22FCD2E8-95FF-4B2B-9795-461D318E9385}" type="presParOf" srcId="{7A8B7463-A70B-4452-9BFA-F6E7209D12EC}" destId="{A48945C1-A846-49BF-8679-746DFABFA104}" srcOrd="0" destOrd="0" presId="urn:microsoft.com/office/officeart/2008/layout/VerticalCurvedList"/>
    <dgm:cxn modelId="{5CAA38A2-658C-42CC-B152-5EE46DB61E01}" type="presParOf" srcId="{756370CB-CC48-4693-91F5-6577F706CA57}" destId="{65C6C0B1-0316-464D-B1EB-9DF9C5DBFCF7}" srcOrd="3" destOrd="0" presId="urn:microsoft.com/office/officeart/2008/layout/VerticalCurvedList"/>
    <dgm:cxn modelId="{ECD09423-7926-495B-9254-A3B254DE2E36}" type="presParOf" srcId="{756370CB-CC48-4693-91F5-6577F706CA57}" destId="{42AB85FA-C28D-4533-B710-4A1AA19F47C0}" srcOrd="4" destOrd="0" presId="urn:microsoft.com/office/officeart/2008/layout/VerticalCurvedList"/>
    <dgm:cxn modelId="{8B5FB777-0365-4965-87B1-16E4DAAFE73F}" type="presParOf" srcId="{42AB85FA-C28D-4533-B710-4A1AA19F47C0}" destId="{13E4BB37-E92C-4F8B-9DA1-E70C9573D5B3}" srcOrd="0" destOrd="0" presId="urn:microsoft.com/office/officeart/2008/layout/VerticalCurvedList"/>
    <dgm:cxn modelId="{6F84B531-A1F2-4F6E-AAC3-5FDF273FE6E9}" type="presParOf" srcId="{756370CB-CC48-4693-91F5-6577F706CA57}" destId="{38E0A92F-176E-4008-A31A-0393AA831003}" srcOrd="5" destOrd="0" presId="urn:microsoft.com/office/officeart/2008/layout/VerticalCurvedList"/>
    <dgm:cxn modelId="{44D336A9-B062-4D39-8448-D90A0F6953A0}" type="presParOf" srcId="{756370CB-CC48-4693-91F5-6577F706CA57}" destId="{2DCB2E0E-397E-4D9E-8B94-E465ABAE5183}" srcOrd="6" destOrd="0" presId="urn:microsoft.com/office/officeart/2008/layout/VerticalCurvedList"/>
    <dgm:cxn modelId="{06E2B7B9-68E6-406B-BCF0-F7C6EE457108}" type="presParOf" srcId="{2DCB2E0E-397E-4D9E-8B94-E465ABAE5183}" destId="{8377F1A0-C0C9-4539-AE4B-6656BE42A852}" srcOrd="0" destOrd="0" presId="urn:microsoft.com/office/officeart/2008/layout/VerticalCurvedList"/>
    <dgm:cxn modelId="{55F7F2B4-7470-42AD-B250-A24F630BBB96}" type="presParOf" srcId="{756370CB-CC48-4693-91F5-6577F706CA57}" destId="{A8E9FA4A-3AD7-4F1F-950E-1955DAA77897}" srcOrd="7" destOrd="0" presId="urn:microsoft.com/office/officeart/2008/layout/VerticalCurvedList"/>
    <dgm:cxn modelId="{5060B042-81F0-4B95-9122-73E207487732}" type="presParOf" srcId="{756370CB-CC48-4693-91F5-6577F706CA57}" destId="{DE3077BC-AA60-4567-ADB7-14E69766D006}" srcOrd="8" destOrd="0" presId="urn:microsoft.com/office/officeart/2008/layout/VerticalCurvedList"/>
    <dgm:cxn modelId="{3E114EFB-D16B-44A4-A0EA-D406B31E5BDB}" type="presParOf" srcId="{DE3077BC-AA60-4567-ADB7-14E69766D006}" destId="{71460C19-06AC-4488-8FE7-824D21FEE004}" srcOrd="0" destOrd="0" presId="urn:microsoft.com/office/officeart/2008/layout/VerticalCurvedList"/>
    <dgm:cxn modelId="{679750E1-1068-41E4-9261-70697B38C198}" type="presParOf" srcId="{756370CB-CC48-4693-91F5-6577F706CA57}" destId="{9EE8D752-0BBE-4662-8DF9-052D1E273AE0}" srcOrd="9" destOrd="0" presId="urn:microsoft.com/office/officeart/2008/layout/VerticalCurvedList"/>
    <dgm:cxn modelId="{072F8585-6402-4410-BD8F-DC732F201AF0}" type="presParOf" srcId="{756370CB-CC48-4693-91F5-6577F706CA57}" destId="{E0CF86D0-6992-45F6-9D70-FE72D6DEA0A0}" srcOrd="10" destOrd="0" presId="urn:microsoft.com/office/officeart/2008/layout/VerticalCurvedList"/>
    <dgm:cxn modelId="{BF8874CD-FD43-4751-9C0F-BFAA4F769582}" type="presParOf" srcId="{E0CF86D0-6992-45F6-9D70-FE72D6DEA0A0}" destId="{9723EBB1-A5DC-4DD5-B883-0D5AF3A66CC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CF6BC6-E85A-4852-A930-F64C5CF78002}">
      <dsp:nvSpPr>
        <dsp:cNvPr id="0" name=""/>
        <dsp:cNvSpPr/>
      </dsp:nvSpPr>
      <dsp:spPr>
        <a:xfrm>
          <a:off x="1050673" y="163462"/>
          <a:ext cx="7840707" cy="2967676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587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9352" rIns="149352" bIns="149352" numCol="1" spcCol="1270" anchor="ctr" anchorCtr="0">
          <a:noAutofit/>
        </a:bodyPr>
        <a:lstStyle/>
        <a:p>
          <a:pPr marL="180975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kern="1200" dirty="0">
              <a:solidFill>
                <a:schemeClr val="tx2">
                  <a:lumMod val="75000"/>
                </a:schemeClr>
              </a:solidFill>
              <a:latin typeface="+mn-lt"/>
            </a:rPr>
            <a:t>обґрунтування теоретичних й методичних основ розвитку професійної компетентності педагогічних працівників фахових коледжів в умовах пандемії, воєнного та повоєнного часу; розроблення та експериментальна перевірка технологій розвитку професійної компетентності педагогічних працівників в умовах пандемії, воєнного та повоєнного часу у міжкурсовий період підвищення кваліфікації</a:t>
          </a:r>
          <a:endParaRPr lang="ru-RU" sz="2100" kern="1200" dirty="0">
            <a:solidFill>
              <a:schemeClr val="tx2">
                <a:lumMod val="75000"/>
              </a:schemeClr>
            </a:solidFill>
            <a:latin typeface="+mn-lt"/>
          </a:endParaRPr>
        </a:p>
      </dsp:txBody>
      <dsp:txXfrm>
        <a:off x="2305186" y="163462"/>
        <a:ext cx="6586194" cy="2967676"/>
      </dsp:txXfrm>
    </dsp:sp>
    <dsp:sp modelId="{9D1926A9-DB4C-4235-8E90-034B3DDA2D06}">
      <dsp:nvSpPr>
        <dsp:cNvPr id="0" name=""/>
        <dsp:cNvSpPr/>
      </dsp:nvSpPr>
      <dsp:spPr>
        <a:xfrm>
          <a:off x="179719" y="0"/>
          <a:ext cx="2736315" cy="273631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 dirty="0"/>
        </a:p>
      </dsp:txBody>
      <dsp:txXfrm>
        <a:off x="580443" y="400724"/>
        <a:ext cx="1934867" cy="19348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549E57-090F-4215-A495-B89E8CE1A574}">
      <dsp:nvSpPr>
        <dsp:cNvPr id="0" name=""/>
        <dsp:cNvSpPr/>
      </dsp:nvSpPr>
      <dsp:spPr>
        <a:xfrm>
          <a:off x="0" y="732724"/>
          <a:ext cx="7846860" cy="3536400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2000" kern="1200" dirty="0">
              <a:solidFill>
                <a:schemeClr val="tx2">
                  <a:lumMod val="75000"/>
                </a:schemeClr>
              </a:solidFill>
            </a:rPr>
            <a:t>Обґрунтовано та розроблено </a:t>
          </a:r>
          <a:r>
            <a:rPr lang="uk-UA" sz="2000" b="1" i="1" kern="12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концепцію</a:t>
          </a:r>
          <a:r>
            <a:rPr lang="uk-UA" sz="2000" kern="1200" dirty="0">
              <a:solidFill>
                <a:schemeClr val="tx2">
                  <a:lumMod val="75000"/>
                </a:schemeClr>
              </a:solidFill>
            </a:rPr>
            <a:t> </a:t>
          </a:r>
          <a:r>
            <a:rPr lang="uk-UA" sz="2000" b="0" kern="1200" dirty="0">
              <a:solidFill>
                <a:schemeClr val="tx2">
                  <a:lumMod val="75000"/>
                </a:schemeClr>
              </a:solidFill>
            </a:rPr>
            <a:t>розвитку професійної компетентності педагогічних працівників фахових коледжів в умовах пандемії, воєнного та повоєнного часу.             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2000" kern="1200" dirty="0">
              <a:solidFill>
                <a:schemeClr val="tx2">
                  <a:lumMod val="75000"/>
                </a:schemeClr>
              </a:solidFill>
            </a:rPr>
            <a:t>Теоретично обґрунтовано і розроблено </a:t>
          </a:r>
          <a:r>
            <a:rPr lang="uk-UA" sz="2000" b="1" i="1" kern="12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методичну систему </a:t>
          </a:r>
          <a:r>
            <a:rPr lang="uk-UA" sz="2000" b="0" kern="1200" dirty="0">
              <a:solidFill>
                <a:schemeClr val="tx2">
                  <a:lumMod val="75000"/>
                </a:schemeClr>
              </a:solidFill>
            </a:rPr>
            <a:t>розвитку професійної компетентності педагогічних працівників фахових коледжів в умовах пандемії, воєнного та повоєнного часу </a:t>
          </a:r>
          <a:r>
            <a:rPr lang="uk-UA" sz="2000" kern="1200" dirty="0">
              <a:solidFill>
                <a:schemeClr val="tx2">
                  <a:lumMod val="75000"/>
                </a:schemeClr>
              </a:solidFill>
            </a:rPr>
            <a:t>та розроблено її </a:t>
          </a:r>
          <a:r>
            <a:rPr lang="uk-UA" sz="2000" b="1" i="1" kern="12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модель</a:t>
          </a:r>
          <a:r>
            <a:rPr lang="uk-UA" sz="2000" kern="1200" dirty="0">
              <a:solidFill>
                <a:schemeClr val="tx2">
                  <a:lumMod val="75000"/>
                </a:schemeClr>
              </a:solidFill>
            </a:rPr>
            <a:t>. 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2000" kern="1200" dirty="0">
              <a:solidFill>
                <a:schemeClr val="tx2">
                  <a:lumMod val="75000"/>
                </a:schemeClr>
              </a:solidFill>
            </a:rPr>
            <a:t>Визначено </a:t>
          </a:r>
          <a:r>
            <a:rPr lang="uk-UA" sz="2000" b="1" i="1" u="none" kern="12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принципи</a:t>
          </a:r>
          <a:r>
            <a:rPr lang="uk-UA" sz="2000" kern="1200" dirty="0">
              <a:solidFill>
                <a:schemeClr val="tx2">
                  <a:lumMod val="75000"/>
                </a:schemeClr>
              </a:solidFill>
            </a:rPr>
            <a:t> та обґрунтовано </a:t>
          </a:r>
          <a:r>
            <a:rPr lang="uk-UA" sz="2000" b="1" i="1" u="none" kern="12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педагогічні умови </a:t>
          </a:r>
          <a:r>
            <a:rPr lang="uk-UA" sz="2000" b="0" kern="1200" dirty="0">
              <a:solidFill>
                <a:schemeClr val="tx2">
                  <a:lumMod val="75000"/>
                </a:schemeClr>
              </a:solidFill>
            </a:rPr>
            <a:t>розвитку професійної компетентності педагогічних працівників фахових коледжів в умовах пандемії, воєнного та повоєнного часу</a:t>
          </a:r>
          <a:r>
            <a:rPr lang="uk-UA" sz="2000" kern="1200" dirty="0">
              <a:solidFill>
                <a:schemeClr val="tx2">
                  <a:lumMod val="75000"/>
                </a:schemeClr>
              </a:solidFill>
            </a:rPr>
            <a:t>. </a:t>
          </a:r>
        </a:p>
      </dsp:txBody>
      <dsp:txXfrm>
        <a:off x="172633" y="905357"/>
        <a:ext cx="7501594" cy="3191134"/>
      </dsp:txXfrm>
    </dsp:sp>
    <dsp:sp modelId="{8BC98938-BEEA-4A1D-B972-50D72DC71141}">
      <dsp:nvSpPr>
        <dsp:cNvPr id="0" name=""/>
        <dsp:cNvSpPr/>
      </dsp:nvSpPr>
      <dsp:spPr>
        <a:xfrm rot="16248966">
          <a:off x="3730057" y="180482"/>
          <a:ext cx="444182" cy="60872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0670EE1-BFB2-4096-BC52-49A7483040D7}">
      <dsp:nvSpPr>
        <dsp:cNvPr id="0" name=""/>
        <dsp:cNvSpPr/>
      </dsp:nvSpPr>
      <dsp:spPr>
        <a:xfrm>
          <a:off x="1174687" y="37880"/>
          <a:ext cx="5561248" cy="4497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b="1" i="1" kern="1200" dirty="0">
              <a:solidFill>
                <a:schemeClr val="tx2">
                  <a:lumMod val="75000"/>
                </a:schemeClr>
              </a:solidFill>
            </a:rPr>
            <a:t>Уперше</a:t>
          </a:r>
          <a:r>
            <a:rPr lang="uk-UA" sz="2300" i="1" kern="1200" dirty="0">
              <a:solidFill>
                <a:schemeClr val="tx2">
                  <a:lumMod val="75000"/>
                </a:schemeClr>
              </a:solidFill>
            </a:rPr>
            <a:t>:</a:t>
          </a:r>
          <a:endParaRPr lang="ru-RU" sz="2300" b="1" i="1" kern="1200" dirty="0">
            <a:solidFill>
              <a:schemeClr val="tx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itchFamily="18" charset="0"/>
          </a:endParaRPr>
        </a:p>
      </dsp:txBody>
      <dsp:txXfrm>
        <a:off x="1187861" y="51054"/>
        <a:ext cx="5534900" cy="4234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340A46-53DD-4F21-8D58-734AA2015E08}">
      <dsp:nvSpPr>
        <dsp:cNvPr id="0" name=""/>
        <dsp:cNvSpPr/>
      </dsp:nvSpPr>
      <dsp:spPr>
        <a:xfrm>
          <a:off x="-5708835" y="-873841"/>
          <a:ext cx="6796760" cy="6796760"/>
        </a:xfrm>
        <a:prstGeom prst="blockArc">
          <a:avLst>
            <a:gd name="adj1" fmla="val 18900000"/>
            <a:gd name="adj2" fmla="val 2700000"/>
            <a:gd name="adj3" fmla="val 318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9ADBA7-B7E0-4253-ABBB-F5DA32EDA095}">
      <dsp:nvSpPr>
        <dsp:cNvPr id="0" name=""/>
        <dsp:cNvSpPr/>
      </dsp:nvSpPr>
      <dsp:spPr>
        <a:xfrm>
          <a:off x="475565" y="315466"/>
          <a:ext cx="4210378" cy="631336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1124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>
              <a:solidFill>
                <a:schemeClr val="tx2">
                  <a:lumMod val="75000"/>
                </a:schemeClr>
              </a:solidFill>
            </a:rPr>
            <a:t>міжнародні та всеукраїнські конференції</a:t>
          </a:r>
          <a:endParaRPr lang="ru-RU" sz="2400" b="1" kern="1200" dirty="0">
            <a:solidFill>
              <a:schemeClr val="tx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5565" y="315466"/>
        <a:ext cx="4210378" cy="631336"/>
      </dsp:txXfrm>
    </dsp:sp>
    <dsp:sp modelId="{A48945C1-A846-49BF-8679-746DFABFA104}">
      <dsp:nvSpPr>
        <dsp:cNvPr id="0" name=""/>
        <dsp:cNvSpPr/>
      </dsp:nvSpPr>
      <dsp:spPr>
        <a:xfrm>
          <a:off x="80979" y="236549"/>
          <a:ext cx="789170" cy="7891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z="300000"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C6C0B1-0316-464D-B1EB-9DF9C5DBFCF7}">
      <dsp:nvSpPr>
        <dsp:cNvPr id="0" name=""/>
        <dsp:cNvSpPr/>
      </dsp:nvSpPr>
      <dsp:spPr>
        <a:xfrm>
          <a:off x="927962" y="1262168"/>
          <a:ext cx="3757981" cy="631336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1124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>
              <a:solidFill>
                <a:schemeClr val="tx2">
                  <a:lumMod val="75000"/>
                </a:schemeClr>
              </a:solidFill>
            </a:rPr>
            <a:t>наукові семінари</a:t>
          </a:r>
          <a:endParaRPr lang="ru-RU" sz="2400" b="1" kern="1200" dirty="0">
            <a:solidFill>
              <a:schemeClr val="tx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27962" y="1262168"/>
        <a:ext cx="3757981" cy="631336"/>
      </dsp:txXfrm>
    </dsp:sp>
    <dsp:sp modelId="{13E4BB37-E92C-4F8B-9DA1-E70C9573D5B3}">
      <dsp:nvSpPr>
        <dsp:cNvPr id="0" name=""/>
        <dsp:cNvSpPr/>
      </dsp:nvSpPr>
      <dsp:spPr>
        <a:xfrm>
          <a:off x="533377" y="1183251"/>
          <a:ext cx="789170" cy="7891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z="300000"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E0A92F-176E-4008-A31A-0393AA831003}">
      <dsp:nvSpPr>
        <dsp:cNvPr id="0" name=""/>
        <dsp:cNvSpPr/>
      </dsp:nvSpPr>
      <dsp:spPr>
        <a:xfrm>
          <a:off x="1066812" y="2208870"/>
          <a:ext cx="3619131" cy="631336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1124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>
              <a:solidFill>
                <a:schemeClr val="tx2">
                  <a:lumMod val="75000"/>
                </a:schemeClr>
              </a:solidFill>
            </a:rPr>
            <a:t>міжнародні виставки</a:t>
          </a:r>
          <a:endParaRPr lang="ru-RU" sz="2400" b="1" kern="1200" dirty="0">
            <a:solidFill>
              <a:schemeClr val="tx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66812" y="2208870"/>
        <a:ext cx="3619131" cy="631336"/>
      </dsp:txXfrm>
    </dsp:sp>
    <dsp:sp modelId="{8377F1A0-C0C9-4539-AE4B-6656BE42A852}">
      <dsp:nvSpPr>
        <dsp:cNvPr id="0" name=""/>
        <dsp:cNvSpPr/>
      </dsp:nvSpPr>
      <dsp:spPr>
        <a:xfrm>
          <a:off x="672226" y="2129953"/>
          <a:ext cx="789170" cy="7891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z="300000"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E9FA4A-3AD7-4F1F-950E-1955DAA77897}">
      <dsp:nvSpPr>
        <dsp:cNvPr id="0" name=""/>
        <dsp:cNvSpPr/>
      </dsp:nvSpPr>
      <dsp:spPr>
        <a:xfrm>
          <a:off x="927962" y="3155572"/>
          <a:ext cx="3757981" cy="631336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1124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>
              <a:solidFill>
                <a:schemeClr val="tx2">
                  <a:lumMod val="75000"/>
                </a:schemeClr>
              </a:solidFill>
            </a:rPr>
            <a:t>інші заходи</a:t>
          </a:r>
          <a:endParaRPr lang="ru-RU" sz="2400" b="1" kern="1200" dirty="0">
            <a:solidFill>
              <a:schemeClr val="tx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27962" y="3155572"/>
        <a:ext cx="3757981" cy="631336"/>
      </dsp:txXfrm>
    </dsp:sp>
    <dsp:sp modelId="{71460C19-06AC-4488-8FE7-824D21FEE004}">
      <dsp:nvSpPr>
        <dsp:cNvPr id="0" name=""/>
        <dsp:cNvSpPr/>
      </dsp:nvSpPr>
      <dsp:spPr>
        <a:xfrm>
          <a:off x="533377" y="3076655"/>
          <a:ext cx="789170" cy="7891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z="300000"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E8D752-0BBE-4662-8DF9-052D1E273AE0}">
      <dsp:nvSpPr>
        <dsp:cNvPr id="0" name=""/>
        <dsp:cNvSpPr/>
      </dsp:nvSpPr>
      <dsp:spPr>
        <a:xfrm>
          <a:off x="475565" y="4102274"/>
          <a:ext cx="4210378" cy="631336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1124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>
              <a:solidFill>
                <a:schemeClr val="tx2">
                  <a:lumMod val="75000"/>
                </a:schemeClr>
              </a:solidFill>
            </a:rPr>
            <a:t>міжнародні форуми</a:t>
          </a:r>
          <a:endParaRPr lang="ru-RU" sz="2400" b="1" kern="1200" dirty="0">
            <a:solidFill>
              <a:schemeClr val="tx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5565" y="4102274"/>
        <a:ext cx="4210378" cy="631336"/>
      </dsp:txXfrm>
    </dsp:sp>
    <dsp:sp modelId="{9723EBB1-A5DC-4DD5-B883-0D5AF3A66CCE}">
      <dsp:nvSpPr>
        <dsp:cNvPr id="0" name=""/>
        <dsp:cNvSpPr/>
      </dsp:nvSpPr>
      <dsp:spPr>
        <a:xfrm>
          <a:off x="80979" y="4023357"/>
          <a:ext cx="789170" cy="7891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z="300000"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8056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50442" y="0"/>
            <a:ext cx="2945660" cy="498056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F65367FB-39E2-41CA-8911-B2B8D7E0A9B5}" type="datetimeFigureOut">
              <a:rPr lang="uk-UA" smtClean="0"/>
              <a:pPr/>
              <a:t>17.03.2024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60" cy="498055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50442" y="9428584"/>
            <a:ext cx="2945660" cy="498055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87FB6DD1-C330-4A3C-A201-E6B98428661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99594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8056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8056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A2ECB5D3-5EF3-4C51-A31E-6DE39124A7A8}" type="datetimeFigureOut">
              <a:rPr lang="uk-UA" smtClean="0"/>
              <a:pPr/>
              <a:t>17.03.2024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8" tIns="46054" rIns="92108" bIns="46054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2108" tIns="46054" rIns="92108" bIns="4605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60" cy="498055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2" y="9428584"/>
            <a:ext cx="2945660" cy="498055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5C80DF6C-FC1F-4DE2-9CD1-007FECA0991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470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416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198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8129" y="434162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963168" y="1820206"/>
            <a:ext cx="103632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8129" y="434163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18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385129" y="1447802"/>
            <a:ext cx="39624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015163" y="930144"/>
            <a:ext cx="6168212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8534401" y="434162"/>
            <a:ext cx="3099473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533405"/>
            <a:ext cx="2641600" cy="5257799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11200" y="533403"/>
            <a:ext cx="7924800" cy="525780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1988800" y="3048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207264" y="2420112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3" name="Овал 12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4" name="Овал 13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815584" y="1026373"/>
            <a:ext cx="609600" cy="441325"/>
          </a:xfrm>
        </p:spPr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203200" y="2286000"/>
            <a:ext cx="11777472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207264" y="142352"/>
            <a:ext cx="11777472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203200" y="2438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0" name="Овал 9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1" name="Овал 10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721600" y="6409944"/>
            <a:ext cx="4059936" cy="365760"/>
          </a:xfrm>
        </p:spPr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6084107" y="1575653"/>
            <a:ext cx="11895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842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6096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03200" y="1371600"/>
            <a:ext cx="11777472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94564" y="6391656"/>
            <a:ext cx="11777472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6400" y="6409944"/>
            <a:ext cx="4775200" cy="3657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203200" y="128016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7" name="Овал 26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5791200" y="1042417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5791200" y="1036021"/>
            <a:ext cx="609600" cy="441325"/>
          </a:xfrm>
        </p:spPr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203200" y="158496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5689600" y="6324600"/>
            <a:ext cx="8128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203200" y="152400"/>
            <a:ext cx="11777472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12192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1" name="Овал 10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511040" cy="365760"/>
          </a:xfrm>
        </p:spPr>
        <p:txBody>
          <a:bodyPr/>
          <a:lstStyle/>
          <a:p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203200" y="152400"/>
            <a:ext cx="11777472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2" name="Овал 11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3" name="Овал 12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</p:spPr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717536" y="6404984"/>
            <a:ext cx="4059936" cy="365760"/>
          </a:xfrm>
        </p:spPr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779264" cy="36576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6403340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4" name="Овал 13"/>
          <p:cNvSpPr/>
          <p:nvPr/>
        </p:nvSpPr>
        <p:spPr>
          <a:xfrm>
            <a:off x="9119616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5" name="Овал 14"/>
          <p:cNvSpPr/>
          <p:nvPr/>
        </p:nvSpPr>
        <p:spPr>
          <a:xfrm>
            <a:off x="9245600" y="3020251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21216" y="3009902"/>
            <a:ext cx="609600" cy="441325"/>
          </a:xfrm>
        </p:spPr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 dirty="0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 dirty="0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sz="1800" dirty="0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>
    <p:wipe dir="r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Нашивка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 dirty="0"/>
          </a:p>
        </p:txBody>
      </p:sp>
      <p:sp>
        <p:nvSpPr>
          <p:cNvPr id="8" name="Нашивка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 dirty="0"/>
          </a:p>
        </p:txBody>
      </p:sp>
    </p:spTree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3500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>
    <p:wipe dir="r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>
    <p:wipe dir="r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955249" y="5001994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71414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 dirty="0"/>
          </a:p>
        </p:txBody>
      </p:sp>
      <p:sp>
        <p:nvSpPr>
          <p:cNvPr id="13" name="Нашивка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 dirty="0"/>
          </a:p>
        </p:txBody>
      </p:sp>
    </p:spTree>
  </p:cSld>
  <p:clrMapOvr>
    <a:masterClrMapping/>
  </p:clrMapOvr>
  <p:transition>
    <p:wipe dir="r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ProPowerPoint\Шаблоны\АБСТРАКТНЫЕ\Синий2\Svechen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520" y="1988841"/>
            <a:ext cx="10861013" cy="1656183"/>
          </a:xfrm>
          <a:solidFill>
            <a:schemeClr val="accent1">
              <a:alpha val="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none"/>
        </p:style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39616" y="4653136"/>
            <a:ext cx="8534400" cy="792088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746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025776"/>
      </p:ext>
    </p:extLst>
  </p:cSld>
  <p:clrMapOvr>
    <a:masterClrMapping/>
  </p:clrMapOvr>
  <p:transition>
    <p:wipe dir="r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8503619"/>
      </p:ext>
    </p:extLst>
  </p:cSld>
  <p:clrMapOvr>
    <a:masterClrMapping/>
  </p:clrMapOvr>
  <p:transition>
    <p:wipe dir="r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4477377"/>
      </p:ext>
    </p:extLst>
  </p:cSld>
  <p:clrMapOvr>
    <a:masterClrMapping/>
  </p:clrMapOvr>
  <p:transition>
    <p:wipe dir="r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6"/>
            <a:ext cx="4937760" cy="40233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4798027"/>
      </p:ext>
    </p:extLst>
  </p:cSld>
  <p:clrMapOvr>
    <a:masterClrMapping/>
  </p:clrMapOvr>
  <p:transition>
    <p:wipe dir="r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8669144"/>
      </p:ext>
    </p:extLst>
  </p:cSld>
  <p:clrMapOvr>
    <a:masterClrMapping/>
  </p:clrMapOvr>
  <p:transition>
    <p:wipe dir="r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6472164"/>
      </p:ext>
    </p:extLst>
  </p:cSld>
  <p:clrMapOvr>
    <a:masterClrMapping/>
  </p:clrMapOvr>
  <p:transition>
    <p:wipe dir="r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7597201"/>
      </p:ext>
    </p:extLst>
  </p:cSld>
  <p:clrMapOvr>
    <a:masterClrMapping/>
  </p:clrMapOvr>
  <p:transition>
    <p:wipe dir="r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7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7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5855659"/>
      </p:ext>
    </p:extLst>
  </p:cSld>
  <p:clrMapOvr>
    <a:masterClrMapping/>
  </p:clrMapOvr>
  <p:transition>
    <p:wipe dir="r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936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936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063660"/>
      </p:ext>
    </p:extLst>
  </p:cSld>
  <p:clrMapOvr>
    <a:masterClrMapping/>
  </p:clrMapOvr>
  <p:transition>
    <p:wipe dir="r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1820104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572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2302"/>
            <a:ext cx="2628900" cy="57598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7005645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t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26017" y="260351"/>
            <a:ext cx="10363200" cy="1470025"/>
          </a:xfrm>
        </p:spPr>
        <p:txBody>
          <a:bodyPr anchor="b"/>
          <a:lstStyle>
            <a:lvl1pPr algn="r">
              <a:defRPr sz="4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ru-RU" noProof="0"/>
              <a:t>Образец заголовка</a:t>
            </a:r>
            <a:endParaRPr lang="en-GB" noProof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50584" y="1751013"/>
            <a:ext cx="8534400" cy="1752600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 algn="r">
              <a:buFontTx/>
              <a:buNone/>
              <a:defRPr i="1">
                <a:solidFill>
                  <a:schemeClr val="folHlink"/>
                </a:solidFill>
              </a:defRPr>
            </a:lvl1pPr>
          </a:lstStyle>
          <a:p>
            <a:pPr lvl="0"/>
            <a:r>
              <a:rPr lang="ru-RU" noProof="0"/>
              <a:t>Образец подзаголовка</a:t>
            </a:r>
            <a:endParaRPr lang="en-GB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9802AA8B-575E-4A38-9E54-DF7429D6B68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307480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2DD34-CAC7-40C0-9D69-D8168F4312A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644545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287D3-C9BB-485E-8701-FFDB813CAF3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654351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39184" y="908051"/>
            <a:ext cx="5755216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1" y="908051"/>
            <a:ext cx="5755217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C7DD0-0071-4500-B59F-345CC8257A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235410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12192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84784"/>
            <a:ext cx="109728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623392" y="2161455"/>
            <a:ext cx="109728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94015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41B5F-3D56-4B20-901E-0F8E42A119C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916390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50E9B-6E03-43D5-A4C1-B1950CDF1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556455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D2B4A-1AB8-490F-A3BE-F24EDF567A9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422320"/>
      </p:ext>
    </p:extLst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891DC-8103-4250-849E-B4F513A90FE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59921"/>
      </p:ext>
    </p:extLst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103D0-16B3-4F86-83AB-5CCEAF5ADCD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009003"/>
      </p:ext>
    </p:extLst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88A4C-1CEE-46A2-97B4-0CD70D88A88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462068"/>
      </p:ext>
    </p:extLst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02185" y="95251"/>
            <a:ext cx="2950633" cy="6213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43933" y="95251"/>
            <a:ext cx="8655051" cy="6213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08A87-A601-4D33-9F3F-BD93EA60A5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840299"/>
      </p:ext>
    </p:extLst>
  </p:cSld>
  <p:clrMapOvr>
    <a:masterClrMapping/>
  </p:clrMapOvr>
  <p:transition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4B83A-3DBF-4463-AC78-81D186EEF40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502273"/>
      </p:ext>
    </p:extLst>
  </p:cSld>
  <p:clrMapOvr>
    <a:masterClrMapping/>
  </p:clrMapOvr>
  <p:transition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0D1F0-858B-47D9-BDF9-40F6981E8F3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411421"/>
      </p:ext>
    </p:extLst>
  </p:cSld>
  <p:clrMapOvr>
    <a:masterClrMapping/>
  </p:clrMapOvr>
  <p:transition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927FC9-277F-473B-BA2C-35CDD5C079B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437307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31637" y="1268760"/>
            <a:ext cx="8750763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845429" y="1844825"/>
            <a:ext cx="8750763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268185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39184" y="908051"/>
            <a:ext cx="5755216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1" y="908051"/>
            <a:ext cx="5755217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91CAF-BD41-4766-82A6-680255F6A8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162607"/>
      </p:ext>
    </p:extLst>
  </p:cSld>
  <p:clrMapOvr>
    <a:masterClrMapping/>
  </p:clrMapOvr>
  <p:transition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5EB89-36AA-4416-8E7F-88E1EC7C3B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768633"/>
      </p:ext>
    </p:extLst>
  </p:cSld>
  <p:clrMapOvr>
    <a:masterClrMapping/>
  </p:clrMapOvr>
  <p:transition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96DC3-F303-4FE6-98AF-7ED61E129D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4198799"/>
      </p:ext>
    </p:extLst>
  </p:cSld>
  <p:clrMapOvr>
    <a:masterClrMapping/>
  </p:clrMapOvr>
  <p:transition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2ED35-134F-47E2-B775-25ED352097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064889"/>
      </p:ext>
    </p:extLst>
  </p:cSld>
  <p:clrMapOvr>
    <a:masterClrMapping/>
  </p:clrMapOvr>
  <p:transition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EC615-454D-491F-9E4D-8F3428CBD40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739537"/>
      </p:ext>
    </p:extLst>
  </p:cSld>
  <p:clrMapOvr>
    <a:masterClrMapping/>
  </p:clrMapOvr>
  <p:transition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F4F31-5F41-4840-9909-7EC709A0417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614980"/>
      </p:ext>
    </p:extLst>
  </p:cSld>
  <p:clrMapOvr>
    <a:masterClrMapping/>
  </p:clrMapOvr>
  <p:transition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6EDF56-F83F-46EE-9F0A-51F5385FB64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641252"/>
      </p:ext>
    </p:extLst>
  </p:cSld>
  <p:clrMapOvr>
    <a:masterClrMapping/>
  </p:clrMapOvr>
  <p:transition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02185" y="95251"/>
            <a:ext cx="2950633" cy="6213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43933" y="95251"/>
            <a:ext cx="8655051" cy="6213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27878-833B-4A21-BE6C-204590D8AF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452671"/>
      </p:ext>
    </p:extLst>
  </p:cSld>
  <p:clrMapOvr>
    <a:masterClrMapping/>
  </p:clrMapOvr>
  <p:transition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9EAE6-1752-4194-BD1B-D28B6C2EA00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568211"/>
      </p:ext>
    </p:extLst>
  </p:cSld>
  <p:clrMapOvr>
    <a:masterClrMapping/>
  </p:clrMapOvr>
  <p:transition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A2A75-17B1-4ECE-893E-CC723302EA3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063392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99938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E746C17-B2A8-43CB-B9D2-C09E6AB4D400}" type="datetimeFigureOut">
              <a:rPr lang="uk-UA" smtClean="0"/>
              <a:pPr/>
              <a:t>17.03.2024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BF81ED4-9404-47B3-ACF7-A4D2FF624B2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8526117"/>
      </p:ext>
    </p:extLst>
  </p:cSld>
  <p:clrMapOvr>
    <a:masterClrMapping/>
  </p:clrMapOvr>
  <p:transition spd="slow">
    <p:push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23B52-47C1-4020-A194-E0F28AC63A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060856"/>
      </p:ext>
    </p:extLst>
  </p:cSld>
  <p:clrMapOvr>
    <a:masterClrMapping/>
  </p:clrMapOvr>
  <p:transition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39184" y="908051"/>
            <a:ext cx="5755216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1" y="908051"/>
            <a:ext cx="5755217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38959-8591-43E6-8270-E7678541D3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794604"/>
      </p:ext>
    </p:extLst>
  </p:cSld>
  <p:clrMapOvr>
    <a:masterClrMapping/>
  </p:clrMapOvr>
  <p:transition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34C69-A9DC-4300-8F60-A46ECB41B0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602583"/>
      </p:ext>
    </p:extLst>
  </p:cSld>
  <p:clrMapOvr>
    <a:masterClrMapping/>
  </p:clrMapOvr>
  <p:transition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6CF4C-81B5-4970-84E1-479DFC2480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602318"/>
      </p:ext>
    </p:extLst>
  </p:cSld>
  <p:clrMapOvr>
    <a:masterClrMapping/>
  </p:clrMapOvr>
  <p:transition>
    <p:wipe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D2607-A39A-4C59-9A9D-BE52DDECA75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440232"/>
      </p:ext>
    </p:extLst>
  </p:cSld>
  <p:clrMapOvr>
    <a:masterClrMapping/>
  </p:clrMapOvr>
  <p:transition>
    <p:wipe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729EA-727A-4B27-9159-9ECC334051C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035560"/>
      </p:ext>
    </p:extLst>
  </p:cSld>
  <p:clrMapOvr>
    <a:masterClrMapping/>
  </p:clrMapOvr>
  <p:transition>
    <p:wipe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BF15D-3124-42F3-B229-D84AE3676A0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617071"/>
      </p:ext>
    </p:extLst>
  </p:cSld>
  <p:clrMapOvr>
    <a:masterClrMapping/>
  </p:clrMapOvr>
  <p:transition>
    <p:wipe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CC0E5-3470-453B-B69B-2577C2D95E1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873291"/>
      </p:ext>
    </p:extLst>
  </p:cSld>
  <p:clrMapOvr>
    <a:masterClrMapping/>
  </p:clrMapOvr>
  <p:transition>
    <p:wipe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02185" y="95251"/>
            <a:ext cx="2950633" cy="6213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43933" y="95251"/>
            <a:ext cx="8655051" cy="6213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8F2F2-8AD2-4129-86AC-12EF724B73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725552"/>
      </p:ext>
    </p:extLst>
  </p:cSld>
  <p:clrMapOvr>
    <a:masterClrMapping/>
  </p:clrMapOvr>
  <p:transition>
    <p:wipe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31516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869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277574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521561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324198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766804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475434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5178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943144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736184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107575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6063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866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ProPowerPoint\Шаблоны\В работе\Элегантный абстрактный\Elegant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0" y="0"/>
            <a:ext cx="12192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6633"/>
            <a:ext cx="7103435" cy="1470025"/>
          </a:xfrm>
        </p:spPr>
        <p:txBody>
          <a:bodyPr/>
          <a:lstStyle>
            <a:lvl1pPr>
              <a:defRPr b="1">
                <a:solidFill>
                  <a:schemeClr val="tx2"/>
                </a:solidFill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52117" y="5013176"/>
            <a:ext cx="4857704" cy="1152128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:\ProPowerPoint\Шаблоны\ТЕХНОЛОГИИ\Информационные технологии\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9483" y="0"/>
            <a:ext cx="12291484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4231" y="116633"/>
            <a:ext cx="10363200" cy="147002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78631" y="5877272"/>
            <a:ext cx="8534400" cy="697632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ProPowerPoint\Шаблоны\В работе\Разноцветное сияние\RaznSiyan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20638"/>
            <a:ext cx="12230100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67888" y="332656"/>
            <a:ext cx="8462021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43872" y="1665738"/>
            <a:ext cx="6720747" cy="611134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ProPowerPoint\Шаблоны\В работе\Серебристая дымка\Serebristaya_Dym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84" y="0"/>
            <a:ext cx="122025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47861" y="836713"/>
            <a:ext cx="7194848" cy="136815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47861" y="2852936"/>
            <a:ext cx="7190251" cy="8640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51584" y="1628800"/>
            <a:ext cx="9628651" cy="51113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ProPowerPoint\Шаблоны\В работе\Абстрактный\SinAb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47595" y="1968742"/>
            <a:ext cx="8928992" cy="131624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47595" y="3284984"/>
            <a:ext cx="8928992" cy="8640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332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resentations\для презентаций\Swirl\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90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Presentations\для презентаций\Swirl\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Presentations\для презентаций\Swirl\0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374"/>
            <a:ext cx="12192000" cy="690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Presentations\для презентаций\Swirl\0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0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Presentations\для презентаций\Swirl\0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70" y="0"/>
            <a:ext cx="12228972" cy="690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Presentations\для презентаций\Swirl\0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70" y="0"/>
            <a:ext cx="12191999" cy="690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Presentations\для презентаций\Swirl\0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994" y="-31471"/>
            <a:ext cx="1240918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Presentations\для презентаций\Swirl\06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70" y="0"/>
            <a:ext cx="12199673" cy="688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D291D39-0DD8-4A71-ADDF-AA929ADBA9A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i="1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99456" y="1556793"/>
            <a:ext cx="9793088" cy="2160239"/>
          </a:xfrm>
        </p:spPr>
        <p:txBody>
          <a:bodyPr/>
          <a:lstStyle>
            <a:lvl1pPr>
              <a:defRPr b="1" i="1">
                <a:solidFill>
                  <a:srgbClr val="30124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EE473DE3-687C-478F-9F17-E8B449DD6F96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721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1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7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29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37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 nodePh="1">
                                  <p:stCondLst>
                                    <p:cond delay="650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6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9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14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14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16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16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6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8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14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4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1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1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3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5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3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1" build="p">
        <p:tmplLst>
          <p:tmpl lvl="1"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900"/>
                        <p:tgtEl>
                          <p:spTgt spid="3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899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2" grpId="0"/>
      <p:bldP spid="2" grpId="1"/>
      <p:bldP spid="15" grpId="0"/>
      <p:bldP spid="15" grpId="1"/>
      <p:bldP spid="16" grpId="0"/>
      <p:bldP spid="16" grpId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3DE3-687C-478F-9F17-E8B449DD6F96}" type="datetimeFigureOut">
              <a:rPr lang="ru-RU" smtClean="0"/>
              <a:pPr/>
              <a:t>17.03.2024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1D39-0DD8-4A71-ADDF-AA929ADBA9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2771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3DE3-687C-478F-9F17-E8B449DD6F96}" type="datetimeFigureOut">
              <a:rPr lang="ru-RU" smtClean="0"/>
              <a:pPr/>
              <a:t>17.03.2024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1D39-0DD8-4A71-ADDF-AA929ADBA9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8995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3DE3-687C-478F-9F17-E8B449DD6F96}" type="datetimeFigureOut">
              <a:rPr lang="ru-RU" smtClean="0"/>
              <a:pPr/>
              <a:t>17.03.2024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1D39-0DD8-4A71-ADDF-AA929ADBA9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6757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3DE3-687C-478F-9F17-E8B449DD6F96}" type="datetimeFigureOut">
              <a:rPr lang="ru-RU" smtClean="0"/>
              <a:pPr/>
              <a:t>17.03.2024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1D39-0DD8-4A71-ADDF-AA929ADBA9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9343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3DE3-687C-478F-9F17-E8B449DD6F96}" type="datetimeFigureOut">
              <a:rPr lang="ru-RU" smtClean="0"/>
              <a:pPr/>
              <a:t>17.03.2024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1D39-0DD8-4A71-ADDF-AA929ADBA9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5271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3DE3-687C-478F-9F17-E8B449DD6F96}" type="datetimeFigureOut">
              <a:rPr lang="ru-RU" smtClean="0"/>
              <a:pPr/>
              <a:t>17.03.2024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1D39-0DD8-4A71-ADDF-AA929ADBA9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6744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3DE3-687C-478F-9F17-E8B449DD6F96}" type="datetimeFigureOut">
              <a:rPr lang="ru-RU" smtClean="0"/>
              <a:pPr/>
              <a:t>17.03.2024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1D39-0DD8-4A71-ADDF-AA929ADBA9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1811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3DE3-687C-478F-9F17-E8B449DD6F96}" type="datetimeFigureOut">
              <a:rPr lang="ru-RU" smtClean="0"/>
              <a:pPr/>
              <a:t>17.03.2024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1D39-0DD8-4A71-ADDF-AA929ADBA9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7675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3DE3-687C-478F-9F17-E8B449DD6F96}" type="datetimeFigureOut">
              <a:rPr lang="ru-RU" smtClean="0"/>
              <a:pPr/>
              <a:t>17.03.2024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1D39-0DD8-4A71-ADDF-AA929ADBA9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646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904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3DE3-687C-478F-9F17-E8B449DD6F96}" type="datetimeFigureOut">
              <a:rPr lang="ru-RU" smtClean="0"/>
              <a:pPr/>
              <a:t>17.03.2024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1D39-0DD8-4A71-ADDF-AA929ADBA9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6697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ProPowerPoint\Шаблоны\В работе\Темная Абстракция\Svetlin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933" y="1"/>
            <a:ext cx="12208933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6348" y="188640"/>
            <a:ext cx="10363200" cy="12961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0748" y="5733256"/>
            <a:ext cx="8534400" cy="769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 spd="slow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CB33AB-9A22-43DE-93EF-2A5B2C4AA216}" type="datetime1">
              <a:rPr lang="ru-RU" smtClean="0"/>
              <a:pPr>
                <a:defRPr/>
              </a:pPr>
              <a:t>17.03.2024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4DC3B5A1-27CA-4F7B-87EB-EA5ED70B5E6D}" type="slidenum">
              <a:rPr lang="ru-RU" smtClean="0"/>
              <a:pPr lvl="1">
                <a:defRPr/>
              </a:pPr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>
    <p:wipe dir="r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3/17/2024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ransition>
    <p:wipe dir="r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wipe dir="r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wipe dir="r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3/17/2024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ransition>
    <p:wipe dir="r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1148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3/17/2024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ransition>
    <p:wipe dir="r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3/17/2024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ransition>
    <p:wipe dir="r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wipe dir="r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wipe dir="r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>
    <p:wipe dir="r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14400" y="4916993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wipe dir="r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19.jpe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1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23.jpe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71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25.png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24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34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image" Target="../media/image42.jpeg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theme" Target="../theme/theme1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4" Type="http://schemas.openxmlformats.org/officeDocument/2006/relationships/image" Target="../media/image43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hyperlink" Target="http://www.m62.net/" TargetMode="Externa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51.xml"/><Relationship Id="rId21" Type="http://schemas.openxmlformats.org/officeDocument/2006/relationships/image" Target="../media/image12.png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17" Type="http://schemas.openxmlformats.org/officeDocument/2006/relationships/hyperlink" Target="http://www.m62.net/powerpoint-slides/" TargetMode="External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hyperlink" Target="http://www.m62.net/presentation-theory/bullet-points-dont-work/beyond-bullet-points/" TargetMode="External"/><Relationship Id="rId10" Type="http://schemas.openxmlformats.org/officeDocument/2006/relationships/slideLayout" Target="../slideLayouts/slideLayout58.xml"/><Relationship Id="rId19" Type="http://schemas.openxmlformats.org/officeDocument/2006/relationships/hyperlink" Target="http://www.m62.net/powerpoint-training/" TargetMode="Externa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3.jpe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5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33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</p:sldLayoutIdLst>
  <p:transition spd="slow">
    <p:push/>
  </p:transition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roPowerPoint\Шаблоны\В работе\Серебристая дымка\Serebristaya_Dymka_Sli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588"/>
            <a:ext cx="12192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2351618" y="260350"/>
            <a:ext cx="962871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2351618" y="1628776"/>
            <a:ext cx="9628716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9" name="TextBox 7"/>
          <p:cNvSpPr txBox="1">
            <a:spLocks noChangeArrowheads="1"/>
          </p:cNvSpPr>
          <p:nvPr/>
        </p:nvSpPr>
        <p:spPr bwMode="auto">
          <a:xfrm>
            <a:off x="-25400" y="6602414"/>
            <a:ext cx="13204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7F7F7F"/>
                </a:solidFill>
              </a:rPr>
              <a:t>ProPowerPoint.Ru</a:t>
            </a:r>
            <a:endParaRPr lang="ru-RU" sz="1200">
              <a:solidFill>
                <a:srgbClr val="7F7F7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</p:sldLayoutIdLst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  <p:bldP spid="1028" grpId="0" build="p"/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roPowerPoint\Шаблоны\В работе\Абстрактный\SinAbstrSli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350" y="0"/>
            <a:ext cx="12192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239184" y="620713"/>
            <a:ext cx="7118349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239185" y="1628776"/>
            <a:ext cx="1161838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9" name="TextBox 1"/>
          <p:cNvSpPr txBox="1">
            <a:spLocks noChangeArrowheads="1"/>
          </p:cNvSpPr>
          <p:nvPr/>
        </p:nvSpPr>
        <p:spPr bwMode="auto">
          <a:xfrm>
            <a:off x="10030885" y="6572251"/>
            <a:ext cx="15107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DBEEF4"/>
                </a:solidFill>
                <a:latin typeface="Ariston" pitchFamily="66" charset="0"/>
              </a:rPr>
              <a:t>ProPowerPoint.Ru</a:t>
            </a:r>
            <a:endParaRPr lang="ru-RU" sz="1400">
              <a:solidFill>
                <a:srgbClr val="DBEEF4"/>
              </a:solidFill>
              <a:latin typeface="Ariston" pitchFamily="6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</p:sldLayoutIdLst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  <p:bldP spid="1028" grpId="0" build="p"/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resentations\для презентаций\Swirl\0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81" y="-1"/>
            <a:ext cx="12215981" cy="691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Presentations\для презентаций\Swirl\0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802035" cy="441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32656"/>
            <a:ext cx="109728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pic>
        <p:nvPicPr>
          <p:cNvPr id="2052" name="Picture 4" descr="D:\Presentations\для презентаций\Swirl\04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150" y="3830647"/>
            <a:ext cx="5462116" cy="309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Presentations\для презентаций\Swirl\05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968" y="2516721"/>
            <a:ext cx="7802033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340768"/>
            <a:ext cx="10972800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73DE3-687C-478F-9F17-E8B449DD6F96}" type="datetimeFigureOut">
              <a:rPr lang="ru-RU" smtClean="0"/>
              <a:pPr/>
              <a:t>17.03.2024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91D39-0DD8-4A71-ADDF-AA929ADBA9A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2169" y="6580307"/>
            <a:ext cx="1475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ProPowerPoint.ru</a:t>
            </a:r>
            <a:endParaRPr lang="ru-RU" sz="14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712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8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8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1" build="p">
        <p:tmplLst>
          <p:tmpl lvl="1">
            <p:tnLst>
              <p:par>
                <p:cTn presetID="10" presetClass="exit" presetSubtype="0" fill="hold" nodeType="click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999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41155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411553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41155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41155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41155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41155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roPowerPoint\Шаблоны\В работе\Темная Абстракция\SvetLiniiSli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2351618" y="274638"/>
            <a:ext cx="923078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2351618" y="1628776"/>
            <a:ext cx="9230783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9" name="TextBox 6"/>
          <p:cNvSpPr txBox="1">
            <a:spLocks noChangeArrowheads="1"/>
          </p:cNvSpPr>
          <p:nvPr/>
        </p:nvSpPr>
        <p:spPr bwMode="auto">
          <a:xfrm>
            <a:off x="431801" y="6550026"/>
            <a:ext cx="12041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1400">
                <a:solidFill>
                  <a:srgbClr val="7F7F7F"/>
                </a:solidFill>
                <a:latin typeface="Agency FB" pitchFamily="34" charset="0"/>
              </a:rPr>
              <a:t>ProPowerPoint.Ru</a:t>
            </a:r>
            <a:endParaRPr lang="ru-RU" sz="1400">
              <a:solidFill>
                <a:srgbClr val="7F7F7F"/>
              </a:solidFill>
              <a:latin typeface="Ariston" pitchFamily="6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</p:sldLayoutIdLst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/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/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/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  <p:bldP spid="1027" grpId="1"/>
      <p:bldP spid="1028" grpId="0" build="p"/>
      <p:bldP spid="1028" grpId="1" build="p"/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F2F2F2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F2F2F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F2F2F2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F2F2F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ransition>
    <p:wipe dir="r"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ransition>
    <p:wipe dir="r"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58129" y="434162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670560" y="4985590"/>
            <a:ext cx="1091184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70560" y="530352"/>
            <a:ext cx="1091184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8083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1131104" y="61118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ransition>
    <p:wipe dir="r"/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1"/>
            <a:ext cx="12192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7721600" y="6404984"/>
            <a:ext cx="4059936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06400" y="6410848"/>
            <a:ext cx="4775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203200" y="1276743"/>
            <a:ext cx="1177747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2" name="Овал 11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5" name="Овал 14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5791200" y="1040175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113792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transition>
    <p:wipe dir="r"/>
  </p:transition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955249" y="5001994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71414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CCC2CAA-A887-49F3-BC78-B031ED397638}" type="datetimeFigureOut">
              <a:rPr lang="ru-RU" smtClean="0"/>
              <a:pPr/>
              <a:t>17.03.2024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363D613-3791-4A32-B690-47DBB09BC9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transition>
    <p:wipe dir="r"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roPowerPoint\Шаблоны\АБСТРАКТНЫЕ\Синий2\SvechenieSli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5984" y="0"/>
            <a:ext cx="122279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751" y="115888"/>
            <a:ext cx="9613900" cy="85090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2063751" y="1125539"/>
            <a:ext cx="9889067" cy="539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9" name="TextBox 6"/>
          <p:cNvSpPr txBox="1">
            <a:spLocks noChangeArrowheads="1"/>
          </p:cNvSpPr>
          <p:nvPr/>
        </p:nvSpPr>
        <p:spPr bwMode="auto">
          <a:xfrm>
            <a:off x="9762068" y="6550025"/>
            <a:ext cx="17010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1600">
                <a:solidFill>
                  <a:srgbClr val="A6A6A6"/>
                </a:solidFill>
                <a:latin typeface="Ariston" pitchFamily="66" charset="0"/>
              </a:rPr>
              <a:t>ProPowerPoint.Ru</a:t>
            </a:r>
            <a:endParaRPr lang="ru-RU" sz="1600">
              <a:solidFill>
                <a:srgbClr val="A6A6A6"/>
              </a:solidFill>
              <a:latin typeface="Ariston" pitchFamily="6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</p:sldLayoutIdLst>
  <p:transition>
    <p:wipe dir="r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CCD61-643D-44A5-A450-3A42A50CBC1E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5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79" y="1845734"/>
            <a:ext cx="100584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3/17/2024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4370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</p:sldLayoutIdLst>
  <p:transition>
    <p:wipe dir="r"/>
  </p:transition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tmp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Title-Bar"/>
          <p:cNvPicPr>
            <a:picLocks noChangeAspect="1" noChangeArrowheads="1"/>
          </p:cNvPicPr>
          <p:nvPr/>
        </p:nvPicPr>
        <p:blipFill>
          <a:blip r:embed="rId14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1" y="188914"/>
            <a:ext cx="11643783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3933" y="95251"/>
            <a:ext cx="10972800" cy="65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9185" y="908051"/>
            <a:ext cx="11713633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39185" y="6453189"/>
            <a:ext cx="153670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68500" y="6453189"/>
            <a:ext cx="9408584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554884" y="6453189"/>
            <a:ext cx="590549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/>
            </a:lvl1pPr>
          </a:lstStyle>
          <a:p>
            <a:pPr>
              <a:defRPr/>
            </a:pPr>
            <a:fld id="{0303D62E-23E7-4821-8089-12ACCFC91AC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2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bg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mp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Title-Bar"/>
          <p:cNvPicPr>
            <a:picLocks noChangeAspect="1" noChangeArrowheads="1"/>
          </p:cNvPicPr>
          <p:nvPr/>
        </p:nvPicPr>
        <p:blipFill>
          <a:blip r:embed="rId14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1" y="188914"/>
            <a:ext cx="11643783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43933" y="95251"/>
            <a:ext cx="10972800" cy="65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9185" y="908051"/>
            <a:ext cx="11713633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39185" y="6453189"/>
            <a:ext cx="153670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68500" y="6453189"/>
            <a:ext cx="9408584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765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554884" y="6453189"/>
            <a:ext cx="590549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/>
            </a:lvl1pPr>
          </a:lstStyle>
          <a:p>
            <a:pPr>
              <a:defRPr/>
            </a:pPr>
            <a:fld id="{9642D03D-4980-4BD9-97E6-2CAF15A27B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6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6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65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65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65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65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65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bg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mp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43933" y="95251"/>
            <a:ext cx="10972800" cy="65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9185" y="908051"/>
            <a:ext cx="11713633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39185" y="6453189"/>
            <a:ext cx="153670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68500" y="6453189"/>
            <a:ext cx="9408584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277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554884" y="6453189"/>
            <a:ext cx="590549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/>
            </a:lvl1pPr>
          </a:lstStyle>
          <a:p>
            <a:pPr>
              <a:defRPr/>
            </a:pPr>
            <a:fld id="{0AB50BA9-6A47-4EAD-AF91-F8F351A5B1A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2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27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7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7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77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7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77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7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77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7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77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7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77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bg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9D9D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 sz="1800" b="0">
              <a:solidFill>
                <a:schemeClr val="tx1"/>
              </a:solidFill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-124883" y="6453188"/>
            <a:ext cx="11377084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r"/>
            <a:r>
              <a:rPr lang="en-GB" sz="1200" b="0">
                <a:solidFill>
                  <a:srgbClr val="4D4D4D"/>
                </a:solidFill>
                <a:latin typeface="Neo Sans" pitchFamily="34" charset="0"/>
              </a:rPr>
              <a:t>m62 visualcommunications is the global leader in presentation effectiveness, from offices in the UK, USA, and Singapore</a:t>
            </a:r>
          </a:p>
        </p:txBody>
      </p:sp>
      <p:pic>
        <p:nvPicPr>
          <p:cNvPr id="4100" name="Picture 4" descr="m62-logo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6867" y="6484939"/>
            <a:ext cx="5080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1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33" y="777876"/>
            <a:ext cx="26670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2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17" y="2673351"/>
            <a:ext cx="26670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3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17" y="4568826"/>
            <a:ext cx="26670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Text Box 8">
            <a:hlinkClick r:id="rId15"/>
          </p:cNvPr>
          <p:cNvSpPr txBox="1">
            <a:spLocks noChangeArrowheads="1"/>
          </p:cNvSpPr>
          <p:nvPr/>
        </p:nvSpPr>
        <p:spPr bwMode="auto">
          <a:xfrm>
            <a:off x="505884" y="2289404"/>
            <a:ext cx="150534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1400" b="0">
                <a:solidFill>
                  <a:srgbClr val="135971"/>
                </a:solidFill>
                <a:latin typeface="Neo Sans" pitchFamily="34" charset="0"/>
              </a:rPr>
              <a:t>Beyond Bullet Points</a:t>
            </a:r>
          </a:p>
        </p:txBody>
      </p:sp>
      <p:sp>
        <p:nvSpPr>
          <p:cNvPr id="48137" name="Text Box 9">
            <a:hlinkClick r:id="rId17"/>
          </p:cNvPr>
          <p:cNvSpPr txBox="1">
            <a:spLocks noChangeArrowheads="1"/>
          </p:cNvSpPr>
          <p:nvPr/>
        </p:nvSpPr>
        <p:spPr bwMode="auto">
          <a:xfrm>
            <a:off x="505885" y="4188054"/>
            <a:ext cx="130170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1400" b="0">
                <a:solidFill>
                  <a:srgbClr val="135971"/>
                </a:solidFill>
                <a:latin typeface="Neo Sans" pitchFamily="34" charset="0"/>
              </a:rPr>
              <a:t>PowerPoint Slides</a:t>
            </a:r>
          </a:p>
        </p:txBody>
      </p:sp>
      <p:sp>
        <p:nvSpPr>
          <p:cNvPr id="48138" name="Text Box 10">
            <a:hlinkClick r:id="rId19"/>
          </p:cNvPr>
          <p:cNvSpPr txBox="1">
            <a:spLocks noChangeArrowheads="1"/>
          </p:cNvSpPr>
          <p:nvPr/>
        </p:nvSpPr>
        <p:spPr bwMode="auto">
          <a:xfrm>
            <a:off x="505885" y="6083529"/>
            <a:ext cx="146161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1400" b="0">
                <a:solidFill>
                  <a:srgbClr val="135971"/>
                </a:solidFill>
                <a:latin typeface="Neo Sans" pitchFamily="34" charset="0"/>
              </a:rPr>
              <a:t>PowerPoint Training</a:t>
            </a:r>
          </a:p>
        </p:txBody>
      </p:sp>
      <p:pic>
        <p:nvPicPr>
          <p:cNvPr id="4107" name="Picture 11" descr="b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267" y="777876"/>
            <a:ext cx="84836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0" name="Text Box 12"/>
          <p:cNvSpPr txBox="1">
            <a:spLocks noChangeArrowheads="1"/>
          </p:cNvSpPr>
          <p:nvPr/>
        </p:nvSpPr>
        <p:spPr bwMode="auto">
          <a:xfrm>
            <a:off x="38101" y="188913"/>
            <a:ext cx="12153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sz="2100" b="0">
                <a:solidFill>
                  <a:srgbClr val="333333"/>
                </a:solidFill>
                <a:latin typeface="Neo Sans" pitchFamily="34" charset="0"/>
              </a:rPr>
              <a:t>It’s not the </a:t>
            </a:r>
            <a:r>
              <a:rPr lang="en-GB" sz="2100">
                <a:solidFill>
                  <a:srgbClr val="333333"/>
                </a:solidFill>
                <a:latin typeface="Neo Sans" pitchFamily="34" charset="0"/>
              </a:rPr>
              <a:t>design</a:t>
            </a:r>
            <a:r>
              <a:rPr lang="en-GB" sz="2100" b="0">
                <a:solidFill>
                  <a:srgbClr val="333333"/>
                </a:solidFill>
                <a:latin typeface="Neo Sans" pitchFamily="34" charset="0"/>
              </a:rPr>
              <a:t> of your template, it’s what you </a:t>
            </a:r>
            <a:r>
              <a:rPr lang="en-GB" sz="2100">
                <a:solidFill>
                  <a:srgbClr val="333333"/>
                </a:solidFill>
                <a:latin typeface="Neo Sans" pitchFamily="34" charset="0"/>
              </a:rPr>
              <a:t>do with it</a:t>
            </a:r>
            <a:r>
              <a:rPr lang="en-GB" sz="2100" b="0">
                <a:solidFill>
                  <a:srgbClr val="333333"/>
                </a:solidFill>
                <a:latin typeface="Neo Sans" pitchFamily="34" charset="0"/>
              </a:rPr>
              <a:t> that counts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roPowerPoint\Шаблоны\В работе\Элегантный абстрактный\ElegantSli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1775885" y="260350"/>
            <a:ext cx="998431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1775884" y="1557339"/>
            <a:ext cx="9999133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9" name="TextBox 1"/>
          <p:cNvSpPr txBox="1">
            <a:spLocks noChangeArrowheads="1"/>
          </p:cNvSpPr>
          <p:nvPr/>
        </p:nvSpPr>
        <p:spPr bwMode="auto">
          <a:xfrm>
            <a:off x="-42333" y="6638926"/>
            <a:ext cx="133562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solidFill>
                  <a:schemeClr val="bg1"/>
                </a:solidFill>
                <a:latin typeface="Baskerville Old Face" pitchFamily="18" charset="0"/>
              </a:rPr>
              <a:t>ProPowerPoint.Ru</a:t>
            </a:r>
            <a:endParaRPr lang="ru-RU" sz="1200">
              <a:solidFill>
                <a:schemeClr val="bg1"/>
              </a:solidFill>
              <a:latin typeface="Ariston" pitchFamily="6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</p:sldLayoutIdLst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  <p:bldP spid="1028" grpId="0" build="p"/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roPowerPoint\Шаблоны\ТЕХНОЛОГИИ\Информационные технологии\ITSli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0217" y="0"/>
            <a:ext cx="12232217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2159000" y="274638"/>
            <a:ext cx="9423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2256368" y="1600201"/>
            <a:ext cx="9326033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9" name="TextBox 6"/>
          <p:cNvSpPr txBox="1">
            <a:spLocks noChangeArrowheads="1"/>
          </p:cNvSpPr>
          <p:nvPr/>
        </p:nvSpPr>
        <p:spPr bwMode="auto">
          <a:xfrm>
            <a:off x="-40217" y="6550026"/>
            <a:ext cx="2296584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1400">
                <a:solidFill>
                  <a:srgbClr val="376092"/>
                </a:solidFill>
                <a:latin typeface="Bell MT" pitchFamily="18" charset="0"/>
              </a:rPr>
              <a:t>ProPowerPoint.Ru</a:t>
            </a:r>
            <a:endParaRPr lang="ru-RU" sz="1400">
              <a:solidFill>
                <a:srgbClr val="376092"/>
              </a:solidFill>
              <a:latin typeface="Ariston" pitchFamily="6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</p:sldLayoutIdLst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  <p:bldP spid="1028" grpId="0" build="p"/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roPowerPoint\Шаблоны\В работе\Разноцветное сияние\RaznSiyanieSli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-36513"/>
            <a:ext cx="1225550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2351618" y="115888"/>
            <a:ext cx="969644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2351618" y="1600201"/>
            <a:ext cx="9696449" cy="494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9" name="TextBox 6"/>
          <p:cNvSpPr txBox="1">
            <a:spLocks noChangeArrowheads="1"/>
          </p:cNvSpPr>
          <p:nvPr/>
        </p:nvSpPr>
        <p:spPr bwMode="auto">
          <a:xfrm>
            <a:off x="10107085" y="6550026"/>
            <a:ext cx="15107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1400">
                <a:solidFill>
                  <a:srgbClr val="A6A6A6"/>
                </a:solidFill>
                <a:latin typeface="Ariston" pitchFamily="66" charset="0"/>
              </a:rPr>
              <a:t>ProPowerPoint.Ru</a:t>
            </a:r>
            <a:endParaRPr lang="ru-RU" sz="1400">
              <a:solidFill>
                <a:srgbClr val="A6A6A6"/>
              </a:solidFill>
              <a:latin typeface="Ariston" pitchFamily="6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</p:sldLayoutIdLst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  <p:bldP spid="1028" grpId="0" build="p"/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&#1047;&#1074;&#1110;&#1090;_2023_&#1051;&#1053;&#1052;&#1057;.pptx" TargetMode="External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45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://lib.iitta.gov.ua/738693/" TargetMode="External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45.png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73.jpeg"/><Relationship Id="rId12" Type="http://schemas.openxmlformats.org/officeDocument/2006/relationships/image" Target="../media/image4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1.xml"/><Relationship Id="rId6" Type="http://schemas.microsoft.com/office/2007/relationships/diagramDrawing" Target="../diagrams/drawing3.xml"/><Relationship Id="rId11" Type="http://schemas.openxmlformats.org/officeDocument/2006/relationships/image" Target="../media/image77.jpeg"/><Relationship Id="rId5" Type="http://schemas.openxmlformats.org/officeDocument/2006/relationships/diagramColors" Target="../diagrams/colors3.xml"/><Relationship Id="rId10" Type="http://schemas.openxmlformats.org/officeDocument/2006/relationships/image" Target="../media/image76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45.pn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86.png"/><Relationship Id="rId11" Type="http://schemas.openxmlformats.org/officeDocument/2006/relationships/image" Target="../media/image45.png"/><Relationship Id="rId5" Type="http://schemas.openxmlformats.org/officeDocument/2006/relationships/image" Target="../media/image85.png"/><Relationship Id="rId10" Type="http://schemas.openxmlformats.org/officeDocument/2006/relationships/image" Target="../media/image89.png"/><Relationship Id="rId4" Type="http://schemas.openxmlformats.org/officeDocument/2006/relationships/image" Target="../media/image84.jpeg"/><Relationship Id="rId9" Type="http://schemas.openxmlformats.org/officeDocument/2006/relationships/image" Target="https://imzo.gov.ua/wp-content/uploads/2019/06/cropped-DNU5-1_2_open_800_600..jpg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ідзаголовок 1"/>
          <p:cNvSpPr>
            <a:spLocks noGrp="1"/>
          </p:cNvSpPr>
          <p:nvPr>
            <p:ph type="subTitle" idx="1"/>
          </p:nvPr>
        </p:nvSpPr>
        <p:spPr>
          <a:xfrm>
            <a:off x="2264345" y="901809"/>
            <a:ext cx="7854696" cy="3351214"/>
          </a:xfrm>
        </p:spPr>
        <p:txBody>
          <a:bodyPr>
            <a:normAutofit/>
          </a:bodyPr>
          <a:lstStyle/>
          <a:p>
            <a:pPr algn="ctr"/>
            <a:r>
              <a:rPr lang="uk-UA" sz="3100" b="1" cap="none" spc="-50" dirty="0">
                <a:latin typeface="Book Antiqua" pitchFamily="18" charset="0"/>
              </a:rPr>
              <a:t>Про результати констатувального етапу експериментальної роботи</a:t>
            </a:r>
          </a:p>
          <a:p>
            <a:pPr algn="ctr"/>
            <a:r>
              <a:rPr lang="uk-UA" sz="3100" b="1" i="1" cap="none" spc="-50" dirty="0">
                <a:latin typeface="Book Antiqua" pitchFamily="18" charset="0"/>
              </a:rPr>
              <a:t>«Теоретичні і методичні основи розвитку професійної компетентності педагогічних працівників фахових коледжів в умовах пандемії, воєнного та повоєнного часу»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FC2F21-A424-408F-9697-06CF1A45F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2" y="-31899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8A832CD-F7EE-483F-97A6-3AF86787D707}"/>
              </a:ext>
            </a:extLst>
          </p:cNvPr>
          <p:cNvSpPr/>
          <p:nvPr/>
        </p:nvSpPr>
        <p:spPr>
          <a:xfrm>
            <a:off x="3671777" y="5468"/>
            <a:ext cx="5975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Лабораторія науково-методичного супроводу підготовки фахівців у коледжах і технікумах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B70643B-79EC-4BD7-B1F7-8AAAFC0F6886}"/>
              </a:ext>
            </a:extLst>
          </p:cNvPr>
          <p:cNvSpPr/>
          <p:nvPr/>
        </p:nvSpPr>
        <p:spPr>
          <a:xfrm>
            <a:off x="5234762" y="4753043"/>
            <a:ext cx="5975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b="1" dirty="0">
                <a:solidFill>
                  <a:srgbClr val="002060"/>
                </a:solidFill>
              </a:rPr>
              <a:t>Науковий керівник: Тітова О.А., доктор педагогічних наук, професор, завідувач лабораторії</a:t>
            </a: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057400" y="877079"/>
            <a:ext cx="7851648" cy="485191"/>
          </a:xfrm>
          <a:ln>
            <a:noFill/>
          </a:ln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ct val="20000"/>
              </a:spcBef>
            </a:pPr>
            <a:br>
              <a:rPr lang="uk-UA" sz="2700" dirty="0">
                <a:solidFill>
                  <a:schemeClr val="tx1"/>
                </a:solidFill>
              </a:rPr>
            </a:br>
            <a:endParaRPr lang="ru-RU" sz="3600" dirty="0">
              <a:ln w="18415" cmpd="sng">
                <a:noFill/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EBE28AC-BBB6-4D61-94D6-65A8AC7BFA90}"/>
              </a:ext>
            </a:extLst>
          </p:cNvPr>
          <p:cNvSpPr/>
          <p:nvPr/>
        </p:nvSpPr>
        <p:spPr>
          <a:xfrm>
            <a:off x="2385238" y="4284921"/>
            <a:ext cx="7523811" cy="191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5102826-9EC1-40F8-B2F1-426F69C5C41A}"/>
              </a:ext>
            </a:extLst>
          </p:cNvPr>
          <p:cNvSpPr/>
          <p:nvPr/>
        </p:nvSpPr>
        <p:spPr>
          <a:xfrm>
            <a:off x="2680679" y="1012900"/>
            <a:ext cx="7228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Діаграма розподілу коефіцієнтів вагомості видів професійної компетентності викладачів фахових коледжів</a:t>
            </a:r>
            <a:endParaRPr lang="ru-RU" b="1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753476B-F409-4196-A6F7-7ED97CCCCEFD}"/>
              </a:ext>
            </a:extLst>
          </p:cNvPr>
          <p:cNvSpPr/>
          <p:nvPr/>
        </p:nvSpPr>
        <p:spPr>
          <a:xfrm>
            <a:off x="1158949" y="4284921"/>
            <a:ext cx="10058400" cy="191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A75BF227-BC8F-4BD4-8C57-EBD39A23C4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4180921"/>
              </p:ext>
            </p:extLst>
          </p:nvPr>
        </p:nvGraphicFramePr>
        <p:xfrm>
          <a:off x="2385237" y="1659230"/>
          <a:ext cx="7523810" cy="4302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3FC4DF-72A1-43ED-95F0-12ABC413D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2" y="-31899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7EC74E9-D111-4D14-8FAC-3B4C2783B6FB}"/>
              </a:ext>
            </a:extLst>
          </p:cNvPr>
          <p:cNvSpPr/>
          <p:nvPr/>
        </p:nvSpPr>
        <p:spPr>
          <a:xfrm>
            <a:off x="3671777" y="5468"/>
            <a:ext cx="5975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Лабораторія науково-методичного супроводу підготовки фахівців у коледжах і технікумах</a:t>
            </a:r>
          </a:p>
        </p:txBody>
      </p:sp>
    </p:spTree>
    <p:extLst>
      <p:ext uri="{BB962C8B-B14F-4D97-AF65-F5344CB8AC3E}">
        <p14:creationId xmlns:p14="http://schemas.microsoft.com/office/powerpoint/2010/main" val="1665757331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057400" y="877079"/>
            <a:ext cx="7851648" cy="485191"/>
          </a:xfrm>
          <a:ln>
            <a:noFill/>
          </a:ln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ct val="20000"/>
              </a:spcBef>
            </a:pPr>
            <a:br>
              <a:rPr lang="uk-UA" sz="2700" dirty="0">
                <a:solidFill>
                  <a:schemeClr val="tx1"/>
                </a:solidFill>
              </a:rPr>
            </a:br>
            <a:endParaRPr lang="ru-RU" sz="3600" dirty="0">
              <a:ln w="18415" cmpd="sng">
                <a:noFill/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EBE28AC-BBB6-4D61-94D6-65A8AC7BFA90}"/>
              </a:ext>
            </a:extLst>
          </p:cNvPr>
          <p:cNvSpPr/>
          <p:nvPr/>
        </p:nvSpPr>
        <p:spPr>
          <a:xfrm>
            <a:off x="2385238" y="4284921"/>
            <a:ext cx="7523811" cy="191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17D4F26-6F3A-437D-AA1F-6BBD567A4DAD}"/>
              </a:ext>
            </a:extLst>
          </p:cNvPr>
          <p:cNvSpPr/>
          <p:nvPr/>
        </p:nvSpPr>
        <p:spPr>
          <a:xfrm>
            <a:off x="203417" y="5175936"/>
            <a:ext cx="34611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>
                <a:latin typeface="Times New Roman" panose="02020603050405020304" pitchFamily="18" charset="0"/>
                <a:ea typeface="Calibri" panose="020F0502020204030204" pitchFamily="34" charset="0"/>
              </a:rPr>
              <a:t>Структура професійної компетентності викладача</a:t>
            </a:r>
            <a:br>
              <a:rPr lang="uk-UA" i="1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uk-UA" i="1" dirty="0">
                <a:latin typeface="Times New Roman" panose="02020603050405020304" pitchFamily="18" charset="0"/>
                <a:ea typeface="Calibri" panose="020F0502020204030204" pitchFamily="34" charset="0"/>
              </a:rPr>
              <a:t>фахового коледжу</a:t>
            </a: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8F6C4B5-E4E0-4A53-8AC4-21E8403F1C23}"/>
              </a:ext>
            </a:extLst>
          </p:cNvPr>
          <p:cNvSpPr/>
          <p:nvPr/>
        </p:nvSpPr>
        <p:spPr>
          <a:xfrm>
            <a:off x="1158949" y="4284921"/>
            <a:ext cx="10058400" cy="191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D641BE5-CB88-4BF2-AD72-ED33EC33FA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419" t="25504" r="2791" b="10827"/>
          <a:stretch/>
        </p:blipFill>
        <p:spPr>
          <a:xfrm>
            <a:off x="3733551" y="0"/>
            <a:ext cx="5275770" cy="679889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70FC898-614D-4B57-96AD-AE5BB47B3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2" y="-31899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2D895A6-2216-452A-B7D9-FD8AB8732015}"/>
              </a:ext>
            </a:extLst>
          </p:cNvPr>
          <p:cNvSpPr/>
          <p:nvPr/>
        </p:nvSpPr>
        <p:spPr>
          <a:xfrm>
            <a:off x="9097677" y="27206"/>
            <a:ext cx="31755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Лабораторія науково-методичного супроводу підготовки фахівців у коледжах і технікумах</a:t>
            </a:r>
          </a:p>
        </p:txBody>
      </p:sp>
    </p:spTree>
    <p:extLst>
      <p:ext uri="{BB962C8B-B14F-4D97-AF65-F5344CB8AC3E}">
        <p14:creationId xmlns:p14="http://schemas.microsoft.com/office/powerpoint/2010/main" val="1469769717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057400" y="877079"/>
            <a:ext cx="7851648" cy="485191"/>
          </a:xfrm>
          <a:ln>
            <a:noFill/>
          </a:ln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ct val="20000"/>
              </a:spcBef>
            </a:pPr>
            <a:br>
              <a:rPr lang="uk-UA" sz="2700" dirty="0">
                <a:solidFill>
                  <a:schemeClr val="tx1"/>
                </a:solidFill>
              </a:rPr>
            </a:br>
            <a:endParaRPr lang="ru-RU" sz="3600" dirty="0">
              <a:ln w="18415" cmpd="sng">
                <a:noFill/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EBE28AC-BBB6-4D61-94D6-65A8AC7BFA90}"/>
              </a:ext>
            </a:extLst>
          </p:cNvPr>
          <p:cNvSpPr/>
          <p:nvPr/>
        </p:nvSpPr>
        <p:spPr>
          <a:xfrm>
            <a:off x="2385238" y="4284921"/>
            <a:ext cx="7523811" cy="191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7C2F63C-2D1D-4AC7-8EBB-17060CD060E1}"/>
              </a:ext>
            </a:extLst>
          </p:cNvPr>
          <p:cNvSpPr/>
          <p:nvPr/>
        </p:nvSpPr>
        <p:spPr>
          <a:xfrm>
            <a:off x="3533153" y="3204422"/>
            <a:ext cx="6015622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ea typeface="SimSun" panose="02010600030101010101" pitchFamily="2" charset="-122"/>
              </a:rPr>
              <a:t>Шановні колеги!</a:t>
            </a:r>
            <a:endParaRPr lang="ru-RU" sz="14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450215" algn="just"/>
            <a:r>
              <a:rPr lang="uk-UA" sz="1400" b="1" dirty="0">
                <a:latin typeface="Times New Roman" panose="02020603050405020304" pitchFamily="18" charset="0"/>
                <a:ea typeface="SimSun" panose="02010600030101010101" pitchFamily="2" charset="-122"/>
              </a:rPr>
              <a:t>Лабораторія науково-методичного супроводу підготовки фахівців у коледжах і технікумах Інституту професійної освіти НАПН України проводить наукове дослідження, присвячене проблемі професійного розвитку педагогічних працівників закладів фахової передвищої освіти. Просимо Вас взяти участь в опитуванні.</a:t>
            </a:r>
            <a:endParaRPr lang="ru-RU" sz="14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A92173D-2E7D-457A-9CDA-EE34624C3151}"/>
              </a:ext>
            </a:extLst>
          </p:cNvPr>
          <p:cNvSpPr/>
          <p:nvPr/>
        </p:nvSpPr>
        <p:spPr>
          <a:xfrm>
            <a:off x="1158949" y="4284921"/>
            <a:ext cx="10058400" cy="191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466248D-7C6E-41D7-914E-DC41C0454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2" y="-31899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A81C0B8-F89D-45B2-A5E3-A5383D9A8439}"/>
              </a:ext>
            </a:extLst>
          </p:cNvPr>
          <p:cNvSpPr/>
          <p:nvPr/>
        </p:nvSpPr>
        <p:spPr>
          <a:xfrm>
            <a:off x="3671777" y="5468"/>
            <a:ext cx="5975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Лабораторія науково-методичного супроводу підготовки фахівців у коледжах і технікумах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3A8AF7-0738-4C7E-87CE-23440B0FCB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48" t="14493" r="23764" b="8840"/>
          <a:stretch/>
        </p:blipFill>
        <p:spPr>
          <a:xfrm>
            <a:off x="3175777" y="830998"/>
            <a:ext cx="6630987" cy="525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00009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540A3FB-77A9-4496-B0D0-0A72CAC65DBC}"/>
              </a:ext>
            </a:extLst>
          </p:cNvPr>
          <p:cNvSpPr/>
          <p:nvPr/>
        </p:nvSpPr>
        <p:spPr>
          <a:xfrm>
            <a:off x="1158949" y="4284921"/>
            <a:ext cx="10058400" cy="191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88CC53-5D9E-4FFF-9271-F9B31E341E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90" t="20144" r="26630" b="8117"/>
          <a:stretch/>
        </p:blipFill>
        <p:spPr>
          <a:xfrm>
            <a:off x="4303974" y="969065"/>
            <a:ext cx="5874026" cy="4919871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057400" y="877079"/>
            <a:ext cx="7851648" cy="485191"/>
          </a:xfrm>
          <a:ln>
            <a:noFill/>
          </a:ln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ct val="20000"/>
              </a:spcBef>
            </a:pPr>
            <a:br>
              <a:rPr lang="uk-UA" sz="2700" dirty="0">
                <a:solidFill>
                  <a:schemeClr val="tx1"/>
                </a:solidFill>
              </a:rPr>
            </a:br>
            <a:endParaRPr lang="ru-RU" sz="3600" dirty="0">
              <a:ln w="18415" cmpd="sng">
                <a:noFill/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C0176B43-AC54-4E62-BAEB-497A0C37B4BD}"/>
              </a:ext>
            </a:extLst>
          </p:cNvPr>
          <p:cNvSpPr/>
          <p:nvPr/>
        </p:nvSpPr>
        <p:spPr>
          <a:xfrm>
            <a:off x="4525618" y="1515662"/>
            <a:ext cx="1590261" cy="43732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28F21A10-9DF8-4AF6-988B-9A5A7B578EA2}"/>
              </a:ext>
            </a:extLst>
          </p:cNvPr>
          <p:cNvSpPr/>
          <p:nvPr/>
        </p:nvSpPr>
        <p:spPr>
          <a:xfrm>
            <a:off x="4303975" y="3783955"/>
            <a:ext cx="1590261" cy="2242129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8D34D3A-C63C-4893-A69F-166CA5E9B217}"/>
              </a:ext>
            </a:extLst>
          </p:cNvPr>
          <p:cNvSpPr txBox="1">
            <a:spLocks/>
          </p:cNvSpPr>
          <p:nvPr/>
        </p:nvSpPr>
        <p:spPr>
          <a:xfrm>
            <a:off x="1156253" y="2241718"/>
            <a:ext cx="3369365" cy="4165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2000" b="1" dirty="0">
                <a:solidFill>
                  <a:srgbClr val="002060"/>
                </a:solidFill>
              </a:rPr>
              <a:t>Кількість відповідей</a:t>
            </a:r>
            <a:endParaRPr lang="uk-UA" sz="2000" b="1" baseline="30000" dirty="0">
              <a:solidFill>
                <a:srgbClr val="002060"/>
              </a:solidFill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DD72B091-15F1-4B49-AE52-3609CD6F72EA}"/>
              </a:ext>
            </a:extLst>
          </p:cNvPr>
          <p:cNvSpPr txBox="1">
            <a:spLocks/>
          </p:cNvSpPr>
          <p:nvPr/>
        </p:nvSpPr>
        <p:spPr>
          <a:xfrm>
            <a:off x="1524000" y="3913840"/>
            <a:ext cx="2464904" cy="4165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2000" b="1" dirty="0">
                <a:solidFill>
                  <a:srgbClr val="002060"/>
                </a:solidFill>
              </a:rPr>
              <a:t>Профілі коледжів</a:t>
            </a:r>
            <a:endParaRPr lang="uk-UA" sz="2000" b="1" baseline="30000" dirty="0">
              <a:solidFill>
                <a:srgbClr val="002060"/>
              </a:solidFill>
            </a:endParaRP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642FAAF0-EAF5-4DA0-AF48-9B2D5DC094AD}"/>
              </a:ext>
            </a:extLst>
          </p:cNvPr>
          <p:cNvCxnSpPr>
            <a:cxnSpLocks/>
          </p:cNvCxnSpPr>
          <p:nvPr/>
        </p:nvCxnSpPr>
        <p:spPr>
          <a:xfrm flipV="1">
            <a:off x="4154391" y="1945451"/>
            <a:ext cx="742452" cy="526026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B8FD13D8-5CCC-4D1F-A35E-CBAEFE042DF3}"/>
              </a:ext>
            </a:extLst>
          </p:cNvPr>
          <p:cNvCxnSpPr>
            <a:cxnSpLocks/>
          </p:cNvCxnSpPr>
          <p:nvPr/>
        </p:nvCxnSpPr>
        <p:spPr>
          <a:xfrm>
            <a:off x="3988905" y="4135959"/>
            <a:ext cx="536713" cy="166490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6F58E9C-A4DB-49E2-B9F0-F44C29C60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2" y="-31899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7F2C033-7EE7-46F8-9202-D51CBD74C930}"/>
              </a:ext>
            </a:extLst>
          </p:cNvPr>
          <p:cNvSpPr/>
          <p:nvPr/>
        </p:nvSpPr>
        <p:spPr>
          <a:xfrm>
            <a:off x="3671777" y="5468"/>
            <a:ext cx="5975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Лабораторія науково-методичного супроводу підготовки фахівців у коледжах і технікумах</a:t>
            </a:r>
          </a:p>
        </p:txBody>
      </p:sp>
    </p:spTree>
    <p:extLst>
      <p:ext uri="{BB962C8B-B14F-4D97-AF65-F5344CB8AC3E}">
        <p14:creationId xmlns:p14="http://schemas.microsoft.com/office/powerpoint/2010/main" val="2763059890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057400" y="877079"/>
            <a:ext cx="7851648" cy="485191"/>
          </a:xfrm>
          <a:ln>
            <a:noFill/>
          </a:ln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ct val="20000"/>
              </a:spcBef>
            </a:pPr>
            <a:br>
              <a:rPr lang="uk-UA" sz="2700" dirty="0">
                <a:solidFill>
                  <a:schemeClr val="tx1"/>
                </a:solidFill>
              </a:rPr>
            </a:br>
            <a:endParaRPr lang="ru-RU" sz="3600" dirty="0">
              <a:ln w="18415" cmpd="sng">
                <a:noFill/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EBE28AC-BBB6-4D61-94D6-65A8AC7BFA90}"/>
              </a:ext>
            </a:extLst>
          </p:cNvPr>
          <p:cNvSpPr/>
          <p:nvPr/>
        </p:nvSpPr>
        <p:spPr>
          <a:xfrm>
            <a:off x="2385238" y="4284921"/>
            <a:ext cx="7523811" cy="191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6DEBE9D-48F8-4617-8A93-E2FDBA2D57EF}"/>
              </a:ext>
            </a:extLst>
          </p:cNvPr>
          <p:cNvSpPr txBox="1">
            <a:spLocks/>
          </p:cNvSpPr>
          <p:nvPr/>
        </p:nvSpPr>
        <p:spPr>
          <a:xfrm>
            <a:off x="2165676" y="1048065"/>
            <a:ext cx="7866220" cy="4165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2400" b="1" dirty="0">
                <a:solidFill>
                  <a:srgbClr val="002060"/>
                </a:solidFill>
                <a:latin typeface="+mn-lt"/>
              </a:rPr>
              <a:t>Питання анкети для самооцінювання стосувалися</a:t>
            </a:r>
            <a:endParaRPr lang="uk-UA" sz="2400" b="1" baseline="30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DA2F50E-1C01-46EE-B382-6DBC7CDC0F37}"/>
              </a:ext>
            </a:extLst>
          </p:cNvPr>
          <p:cNvSpPr/>
          <p:nvPr/>
        </p:nvSpPr>
        <p:spPr>
          <a:xfrm>
            <a:off x="1158949" y="4284921"/>
            <a:ext cx="10058400" cy="191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BAFA6AB-3353-469B-962E-1A6D8E4A6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2" y="-31899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D5C1D2D-95ED-4DC0-967B-CB5A824ABB76}"/>
              </a:ext>
            </a:extLst>
          </p:cNvPr>
          <p:cNvSpPr/>
          <p:nvPr/>
        </p:nvSpPr>
        <p:spPr>
          <a:xfrm>
            <a:off x="3671777" y="5468"/>
            <a:ext cx="5975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Лабораторія науково-методичного супроводу підготовки фахівців у коледжах і технікумах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D026656-41EA-4B23-BF4B-7AD9406D6BFB}"/>
              </a:ext>
            </a:extLst>
          </p:cNvPr>
          <p:cNvSpPr txBox="1">
            <a:spLocks/>
          </p:cNvSpPr>
          <p:nvPr/>
        </p:nvSpPr>
        <p:spPr>
          <a:xfrm>
            <a:off x="2306549" y="1990904"/>
            <a:ext cx="8013583" cy="29532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200" dirty="0">
                <a:solidFill>
                  <a:srgbClr val="002060"/>
                </a:solidFill>
                <a:latin typeface="+mn-lt"/>
              </a:rPr>
              <a:t>профілю коледжу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200" dirty="0">
                <a:solidFill>
                  <a:srgbClr val="002060"/>
                </a:solidFill>
                <a:latin typeface="+mn-lt"/>
              </a:rPr>
              <a:t>стажу педагогічної діяльності респондентів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200" dirty="0">
                <a:solidFill>
                  <a:srgbClr val="002060"/>
                </a:solidFill>
                <a:latin typeface="+mn-lt"/>
              </a:rPr>
              <a:t>наявності педагогічної освіти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200" dirty="0">
                <a:solidFill>
                  <a:srgbClr val="002060"/>
                </a:solidFill>
                <a:latin typeface="+mn-lt"/>
              </a:rPr>
              <a:t>кваліфікаційної категорії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200" dirty="0">
                <a:solidFill>
                  <a:srgbClr val="002060"/>
                </a:solidFill>
                <a:latin typeface="+mn-lt"/>
              </a:rPr>
              <a:t>педагогічного звання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200" dirty="0">
                <a:solidFill>
                  <a:srgbClr val="002060"/>
                </a:solidFill>
                <a:latin typeface="+mn-lt"/>
              </a:rPr>
              <a:t>чи задовольняє педагогічних працівників сучасна система підвищення кваліфікації коледжів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200" dirty="0">
                <a:solidFill>
                  <a:srgbClr val="002060"/>
                </a:solidFill>
                <a:latin typeface="+mn-lt"/>
              </a:rPr>
              <a:t>в яких нових знаннях відчувають потребу респонденти</a:t>
            </a:r>
            <a:endParaRPr lang="ru-RU" sz="22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3526551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057400" y="877079"/>
            <a:ext cx="7851648" cy="485191"/>
          </a:xfrm>
          <a:ln>
            <a:noFill/>
          </a:ln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ct val="20000"/>
              </a:spcBef>
            </a:pPr>
            <a:br>
              <a:rPr lang="uk-UA" sz="2700" dirty="0">
                <a:solidFill>
                  <a:schemeClr val="tx1"/>
                </a:solidFill>
              </a:rPr>
            </a:br>
            <a:endParaRPr lang="ru-RU" sz="3600" dirty="0">
              <a:ln w="18415" cmpd="sng">
                <a:noFill/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EBE28AC-BBB6-4D61-94D6-65A8AC7BFA90}"/>
              </a:ext>
            </a:extLst>
          </p:cNvPr>
          <p:cNvSpPr/>
          <p:nvPr/>
        </p:nvSpPr>
        <p:spPr>
          <a:xfrm>
            <a:off x="2385238" y="4284921"/>
            <a:ext cx="7523811" cy="191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92E2FA06-42DE-4783-AE6B-4DEC92FC87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544813"/>
              </p:ext>
            </p:extLst>
          </p:nvPr>
        </p:nvGraphicFramePr>
        <p:xfrm>
          <a:off x="668521" y="651799"/>
          <a:ext cx="11234648" cy="60386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5420">
                  <a:extLst>
                    <a:ext uri="{9D8B030D-6E8A-4147-A177-3AD203B41FA5}">
                      <a16:colId xmlns:a16="http://schemas.microsoft.com/office/drawing/2014/main" val="1940389437"/>
                    </a:ext>
                  </a:extLst>
                </a:gridCol>
                <a:gridCol w="8184933">
                  <a:extLst>
                    <a:ext uri="{9D8B030D-6E8A-4147-A177-3AD203B41FA5}">
                      <a16:colId xmlns:a16="http://schemas.microsoft.com/office/drawing/2014/main" val="1672364281"/>
                    </a:ext>
                  </a:extLst>
                </a:gridCol>
                <a:gridCol w="512859">
                  <a:extLst>
                    <a:ext uri="{9D8B030D-6E8A-4147-A177-3AD203B41FA5}">
                      <a16:colId xmlns:a16="http://schemas.microsoft.com/office/drawing/2014/main" val="2529283629"/>
                    </a:ext>
                  </a:extLst>
                </a:gridCol>
                <a:gridCol w="512859">
                  <a:extLst>
                    <a:ext uri="{9D8B030D-6E8A-4147-A177-3AD203B41FA5}">
                      <a16:colId xmlns:a16="http://schemas.microsoft.com/office/drawing/2014/main" val="1010302432"/>
                    </a:ext>
                  </a:extLst>
                </a:gridCol>
                <a:gridCol w="512859">
                  <a:extLst>
                    <a:ext uri="{9D8B030D-6E8A-4147-A177-3AD203B41FA5}">
                      <a16:colId xmlns:a16="http://schemas.microsoft.com/office/drawing/2014/main" val="1352225178"/>
                    </a:ext>
                  </a:extLst>
                </a:gridCol>
                <a:gridCol w="512859">
                  <a:extLst>
                    <a:ext uri="{9D8B030D-6E8A-4147-A177-3AD203B41FA5}">
                      <a16:colId xmlns:a16="http://schemas.microsoft.com/office/drawing/2014/main" val="3840060114"/>
                    </a:ext>
                  </a:extLst>
                </a:gridCol>
                <a:gridCol w="512859">
                  <a:extLst>
                    <a:ext uri="{9D8B030D-6E8A-4147-A177-3AD203B41FA5}">
                      <a16:colId xmlns:a16="http://schemas.microsoft.com/office/drawing/2014/main" val="602993955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indent="68580"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за/п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 rowSpan="2">
                  <a:txBody>
                    <a:bodyPr/>
                    <a:lstStyle/>
                    <a:p>
                      <a:pPr marR="304800"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Сутність уміння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304800"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(здатності / якості /властивості)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Шкала оцінювання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8313556"/>
                  </a:ext>
                </a:extLst>
              </a:tr>
              <a:tr h="2545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 anchor="ctr"/>
                </a:tc>
                <a:extLst>
                  <a:ext uri="{0D108BD9-81ED-4DB2-BD59-A6C34878D82A}">
                    <a16:rowId xmlns:a16="http://schemas.microsoft.com/office/drawing/2014/main" val="3930314357"/>
                  </a:ext>
                </a:extLst>
              </a:tr>
              <a:tr h="2586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усвідомлюю необхідність свого професійного зростання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extLst>
                  <a:ext uri="{0D108BD9-81ED-4DB2-BD59-A6C34878D82A}">
                    <a16:rowId xmlns:a16="http://schemas.microsoft.com/office/drawing/2014/main" val="3385918417"/>
                  </a:ext>
                </a:extLst>
              </a:tr>
              <a:tr h="3879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прагну до інноваційної педагогічної діяльності, до застосування ефективних методик і технологій навчання студентів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extLst>
                  <a:ext uri="{0D108BD9-81ED-4DB2-BD59-A6C34878D82A}">
                    <a16:rowId xmlns:a16="http://schemas.microsoft.com/office/drawing/2014/main" val="73659911"/>
                  </a:ext>
                </a:extLst>
              </a:tr>
              <a:tr h="2586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відчуваю потребу в самоосвіті, у самовдосконаленні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extLst>
                  <a:ext uri="{0D108BD9-81ED-4DB2-BD59-A6C34878D82A}">
                    <a16:rowId xmlns:a16="http://schemas.microsoft.com/office/drawing/2014/main" val="2126635278"/>
                  </a:ext>
                </a:extLst>
              </a:tr>
              <a:tr h="1293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володію основами педагогічних знань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extLst>
                  <a:ext uri="{0D108BD9-81ED-4DB2-BD59-A6C34878D82A}">
                    <a16:rowId xmlns:a16="http://schemas.microsoft.com/office/drawing/2014/main" val="945307436"/>
                  </a:ext>
                </a:extLst>
              </a:tr>
              <a:tr h="2586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знаю значення терміну «універсальний дизайн у сфері освіти»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extLst>
                  <a:ext uri="{0D108BD9-81ED-4DB2-BD59-A6C34878D82A}">
                    <a16:rowId xmlns:a16="http://schemas.microsoft.com/office/drawing/2014/main" val="3036589318"/>
                  </a:ext>
                </a:extLst>
              </a:tr>
              <a:tr h="2779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знаю про сучасні наукові досягнення в галузі, яку викладаю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extLst>
                  <a:ext uri="{0D108BD9-81ED-4DB2-BD59-A6C34878D82A}">
                    <a16:rowId xmlns:a16="http://schemas.microsoft.com/office/drawing/2014/main" val="2025792041"/>
                  </a:ext>
                </a:extLst>
              </a:tr>
              <a:tr h="5118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здатний організувати та провести  відеоконференцію зі студентами (наприклад, на платформі 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Zoom</a:t>
                      </a: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або іншій)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extLst>
                  <a:ext uri="{0D108BD9-81ED-4DB2-BD59-A6C34878D82A}">
                    <a16:rowId xmlns:a16="http://schemas.microsoft.com/office/drawing/2014/main" val="3780079036"/>
                  </a:ext>
                </a:extLst>
              </a:tr>
              <a:tr h="3879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здатний провести науково-педагогічне дослідження, доповісти результати на конференції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extLst>
                  <a:ext uri="{0D108BD9-81ED-4DB2-BD59-A6C34878D82A}">
                    <a16:rowId xmlns:a16="http://schemas.microsoft.com/office/drawing/2014/main" val="3906391495"/>
                  </a:ext>
                </a:extLst>
              </a:tr>
              <a:tr h="2586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здатний провести відкрите заняття із застосуванням інноваційних технологій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extLst>
                  <a:ext uri="{0D108BD9-81ED-4DB2-BD59-A6C34878D82A}">
                    <a16:rowId xmlns:a16="http://schemas.microsoft.com/office/drawing/2014/main" val="1910307597"/>
                  </a:ext>
                </a:extLst>
              </a:tr>
              <a:tr h="3879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постійно здійснюю самоаналіз своєї педагогічної діяльності, здатний об’єктивно оцінити свої здобутки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extLst>
                  <a:ext uri="{0D108BD9-81ED-4DB2-BD59-A6C34878D82A}">
                    <a16:rowId xmlns:a16="http://schemas.microsoft.com/office/drawing/2014/main" val="3556339711"/>
                  </a:ext>
                </a:extLst>
              </a:tr>
              <a:tr h="2586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вмію аналізувати причини вчинків і поведінки студентів, колег по роботі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extLst>
                  <a:ext uri="{0D108BD9-81ED-4DB2-BD59-A6C34878D82A}">
                    <a16:rowId xmlns:a16="http://schemas.microsoft.com/office/drawing/2014/main" val="3180022904"/>
                  </a:ext>
                </a:extLst>
              </a:tr>
              <a:tr h="3879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конструктивно реагую на зауваження щодо помилок і неточностей у роботі, здатний коригувати свої дії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extLst>
                  <a:ext uri="{0D108BD9-81ED-4DB2-BD59-A6C34878D82A}">
                    <a16:rowId xmlns:a16="http://schemas.microsoft.com/office/drawing/2014/main" val="1664655834"/>
                  </a:ext>
                </a:extLst>
              </a:tr>
              <a:tr h="2550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зберігаю самовладання навіть у ситуаціях із значним емоційним навантаженням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extLst>
                  <a:ext uri="{0D108BD9-81ED-4DB2-BD59-A6C34878D82A}">
                    <a16:rowId xmlns:a16="http://schemas.microsoft.com/office/drawing/2014/main" val="3412343520"/>
                  </a:ext>
                </a:extLst>
              </a:tr>
              <a:tr h="2586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тактовний (а), уміло реалізую моделі толерантної поведінки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extLst>
                  <a:ext uri="{0D108BD9-81ED-4DB2-BD59-A6C34878D82A}">
                    <a16:rowId xmlns:a16="http://schemas.microsoft.com/office/drawing/2014/main" val="2508066635"/>
                  </a:ext>
                </a:extLst>
              </a:tr>
              <a:tr h="2586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Зазвичай доводжу справу до логічного завершення, намагаюсь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432" marR="40432" marT="0" marB="0"/>
                </a:tc>
                <a:extLst>
                  <a:ext uri="{0D108BD9-81ED-4DB2-BD59-A6C34878D82A}">
                    <a16:rowId xmlns:a16="http://schemas.microsoft.com/office/drawing/2014/main" val="2146823601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0C7520-FD5D-430F-894C-DBBBAA11E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2" y="-31899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AC35FC6-8D87-4D92-BF50-AA0D2F115612}"/>
              </a:ext>
            </a:extLst>
          </p:cNvPr>
          <p:cNvSpPr/>
          <p:nvPr/>
        </p:nvSpPr>
        <p:spPr>
          <a:xfrm>
            <a:off x="3671777" y="5468"/>
            <a:ext cx="5975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Лабораторія науково-методичного супроводу підготовки фахівців у коледжах і технікумах</a:t>
            </a:r>
          </a:p>
        </p:txBody>
      </p:sp>
    </p:spTree>
    <p:extLst>
      <p:ext uri="{BB962C8B-B14F-4D97-AF65-F5344CB8AC3E}">
        <p14:creationId xmlns:p14="http://schemas.microsoft.com/office/powerpoint/2010/main" val="3622105221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057400" y="877079"/>
            <a:ext cx="7851648" cy="485191"/>
          </a:xfrm>
          <a:ln>
            <a:noFill/>
          </a:ln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ct val="20000"/>
              </a:spcBef>
            </a:pPr>
            <a:br>
              <a:rPr lang="uk-UA" sz="2700" dirty="0">
                <a:solidFill>
                  <a:schemeClr val="tx1"/>
                </a:solidFill>
              </a:rPr>
            </a:br>
            <a:endParaRPr lang="ru-RU" sz="3600" dirty="0">
              <a:ln w="18415" cmpd="sng">
                <a:noFill/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EBE28AC-BBB6-4D61-94D6-65A8AC7BFA90}"/>
              </a:ext>
            </a:extLst>
          </p:cNvPr>
          <p:cNvSpPr/>
          <p:nvPr/>
        </p:nvSpPr>
        <p:spPr>
          <a:xfrm>
            <a:off x="978195" y="4316819"/>
            <a:ext cx="10356111" cy="159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B3D855-61D6-4C47-9133-B6C24B55C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2" y="-31899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FE2829F-5A19-483A-A0DF-13FA51CF25E0}"/>
              </a:ext>
            </a:extLst>
          </p:cNvPr>
          <p:cNvSpPr/>
          <p:nvPr/>
        </p:nvSpPr>
        <p:spPr>
          <a:xfrm>
            <a:off x="3671777" y="5468"/>
            <a:ext cx="5975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Лабораторія науково-методичного супроводу підготовки фахівців у коледжах і технікумах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AE7BCB59-40DB-435E-ADF3-CDC0FCBA38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957378"/>
              </p:ext>
            </p:extLst>
          </p:nvPr>
        </p:nvGraphicFramePr>
        <p:xfrm>
          <a:off x="277603" y="604394"/>
          <a:ext cx="11572727" cy="62114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8045">
                  <a:extLst>
                    <a:ext uri="{9D8B030D-6E8A-4147-A177-3AD203B41FA5}">
                      <a16:colId xmlns:a16="http://schemas.microsoft.com/office/drawing/2014/main" val="132932898"/>
                    </a:ext>
                  </a:extLst>
                </a:gridCol>
                <a:gridCol w="9036309">
                  <a:extLst>
                    <a:ext uri="{9D8B030D-6E8A-4147-A177-3AD203B41FA5}">
                      <a16:colId xmlns:a16="http://schemas.microsoft.com/office/drawing/2014/main" val="917484326"/>
                    </a:ext>
                  </a:extLst>
                </a:gridCol>
                <a:gridCol w="1898373">
                  <a:extLst>
                    <a:ext uri="{9D8B030D-6E8A-4147-A177-3AD203B41FA5}">
                      <a16:colId xmlns:a16="http://schemas.microsoft.com/office/drawing/2014/main" val="2889713945"/>
                    </a:ext>
                  </a:extLst>
                </a:gridCol>
              </a:tblGrid>
              <a:tr h="680386">
                <a:tc>
                  <a:txBody>
                    <a:bodyPr/>
                    <a:lstStyle/>
                    <a:p>
                      <a:pPr indent="68580"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за/п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304" marR="38304" marT="0" marB="0" anchor="ctr"/>
                </a:tc>
                <a:tc>
                  <a:txBody>
                    <a:bodyPr/>
                    <a:lstStyle/>
                    <a:p>
                      <a:pPr marR="304800"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Сутність уміння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304800"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(здатності / якості /властивості)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304" marR="383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Компоненти професійної компетентності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304" marR="38304" marT="0" marB="0" anchor="ctr"/>
                </a:tc>
                <a:extLst>
                  <a:ext uri="{0D108BD9-81ED-4DB2-BD59-A6C34878D82A}">
                    <a16:rowId xmlns:a16="http://schemas.microsoft.com/office/drawing/2014/main" val="511696430"/>
                  </a:ext>
                </a:extLst>
              </a:tr>
              <a:tr h="2721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304" marR="3830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усвідомлюю необхідність свого професійного зростання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304" marR="3830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мотиваційно-ціннісний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304" marR="383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750875"/>
                  </a:ext>
                </a:extLst>
              </a:tr>
              <a:tr h="5443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304" marR="3830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прагну до інноваційної педагогічної діяльності, до застосування ефективних методик і технологій навчання студентів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304" marR="3830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3445293"/>
                  </a:ext>
                </a:extLst>
              </a:tr>
              <a:tr h="2721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304" marR="3830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відчуваю потребу в самоосвіті, у самовдосконаленні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304" marR="3830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9314787"/>
                  </a:ext>
                </a:extLst>
              </a:tr>
              <a:tr h="1360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304" marR="38304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володію основами педагогічних знань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304" marR="38304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когнітивно-інформаційний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304" marR="3830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939911"/>
                  </a:ext>
                </a:extLst>
              </a:tr>
              <a:tr h="2721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304" marR="38304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знаю значення терміну «універсальний дизайн у сфері освіти»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304" marR="38304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9660848"/>
                  </a:ext>
                </a:extLst>
              </a:tr>
              <a:tr h="2721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304" marR="38304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знаю про сучасні наукові досягнення в галузі, яку викладаю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304" marR="38304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628990"/>
                  </a:ext>
                </a:extLst>
              </a:tr>
              <a:tr h="5443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304" marR="3830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здатний організувати та провести  відеоконференцію зі студентами (наприклад, на платформі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Zoom</a:t>
                      </a: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або іншій)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304" marR="3830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поведінково-діяльнісний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304" marR="383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721512"/>
                  </a:ext>
                </a:extLst>
              </a:tr>
              <a:tr h="4082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304" marR="3830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здатний провести науково-педагогічне дослідження, доповісти результати на конференції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304" marR="3830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306361"/>
                  </a:ext>
                </a:extLst>
              </a:tr>
              <a:tr h="2721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304" marR="3830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здатний провести відкрите заняття із застосуванням інноваційних технологій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304" marR="3830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104440"/>
                  </a:ext>
                </a:extLst>
              </a:tr>
              <a:tr h="4082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304" marR="3830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постійно здійснюю самоаналіз своєї педагогічної діяльності, здатний об’єктивно оцінити свої здобутки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304" marR="3830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особистісно-рефлексивний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304" marR="38304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829249"/>
                  </a:ext>
                </a:extLst>
              </a:tr>
              <a:tr h="2721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304" marR="3830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вмію аналізувати причини вчинків і поведінки студентів, колег по роботі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304" marR="3830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9624310"/>
                  </a:ext>
                </a:extLst>
              </a:tr>
              <a:tr h="4082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304" marR="3830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конструктивно реагую на зауваження щодо помилок і неточностей у роботі, здатний коригувати свої дії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304" marR="3830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0145736"/>
                  </a:ext>
                </a:extLst>
              </a:tr>
              <a:tr h="4082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304" marR="3830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зберігаю самовладання навіть у ситуаціях із значним емоційним навантаженням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304" marR="3830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емоційно-вольовий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304" marR="383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972960"/>
                  </a:ext>
                </a:extLst>
              </a:tr>
              <a:tr h="2721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304" marR="3830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тактовний (а), уміло реалізую моделі толерантної поведінки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304" marR="3830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9262164"/>
                  </a:ext>
                </a:extLst>
              </a:tr>
              <a:tr h="2721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304" marR="3830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Зазвичай доводжу справу до логічного завершення, намагаюсь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304" marR="3830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4261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7467960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057400" y="877079"/>
            <a:ext cx="7851648" cy="485191"/>
          </a:xfrm>
          <a:ln>
            <a:noFill/>
          </a:ln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ct val="20000"/>
              </a:spcBef>
            </a:pPr>
            <a:br>
              <a:rPr lang="uk-UA" sz="2700" dirty="0">
                <a:solidFill>
                  <a:schemeClr val="tx1"/>
                </a:solidFill>
              </a:rPr>
            </a:br>
            <a:endParaRPr lang="ru-RU" sz="3600" dirty="0">
              <a:ln w="18415" cmpd="sng">
                <a:noFill/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EBE28AC-BBB6-4D61-94D6-65A8AC7BFA90}"/>
              </a:ext>
            </a:extLst>
          </p:cNvPr>
          <p:cNvSpPr/>
          <p:nvPr/>
        </p:nvSpPr>
        <p:spPr>
          <a:xfrm>
            <a:off x="1063256" y="4327451"/>
            <a:ext cx="10345479" cy="148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8DD889-DA4B-438E-A443-919B6CDBD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2" y="-31899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5F0C4D8-9A0D-4F8C-814E-32EDE0AB50B3}"/>
              </a:ext>
            </a:extLst>
          </p:cNvPr>
          <p:cNvSpPr/>
          <p:nvPr/>
        </p:nvSpPr>
        <p:spPr>
          <a:xfrm>
            <a:off x="3671777" y="5468"/>
            <a:ext cx="5975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Лабораторія науково-методичного супроводу підготовки фахівців у коледжах і технікумах</a:t>
            </a:r>
          </a:p>
        </p:txBody>
      </p:sp>
      <p:pic>
        <p:nvPicPr>
          <p:cNvPr id="11" name="Picture 2" descr="Діаграма відповідей у Формах. Назва запитання: 2. Вкажіть стаж Вашої педагогічної діяльності:. Кількість відповідей: 857 відповідей.">
            <a:extLst>
              <a:ext uri="{FF2B5EF4-FFF2-40B4-BE49-F238E27FC236}">
                <a16:creationId xmlns:a16="http://schemas.microsoft.com/office/drawing/2014/main" id="{4945DE4E-1B37-492C-802C-80462ACD7A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" t="4811" r="48048" b="9240"/>
          <a:stretch/>
        </p:blipFill>
        <p:spPr bwMode="auto">
          <a:xfrm>
            <a:off x="133330" y="738353"/>
            <a:ext cx="6055597" cy="440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Діаграма відповідей у Формах. Назва запитання: 2. Вкажіть стаж Вашої педагогічної діяльності:. Кількість відповідей: 857 відповідей.">
            <a:extLst>
              <a:ext uri="{FF2B5EF4-FFF2-40B4-BE49-F238E27FC236}">
                <a16:creationId xmlns:a16="http://schemas.microsoft.com/office/drawing/2014/main" id="{C3025B48-A690-4DB5-BDB1-8142507E31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43" t="27314" r="21902" b="44933"/>
          <a:stretch/>
        </p:blipFill>
        <p:spPr bwMode="auto">
          <a:xfrm>
            <a:off x="450976" y="4430496"/>
            <a:ext cx="1957443" cy="142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1E72B0E-EE12-4A4A-949C-893C28BB32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" t="7914" r="52631" b="10793"/>
          <a:stretch/>
        </p:blipFill>
        <p:spPr bwMode="auto">
          <a:xfrm>
            <a:off x="6506573" y="857622"/>
            <a:ext cx="5437201" cy="416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B4455FE-5D82-49AB-803B-6D8F43796B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81" t="27744" r="30135" b="54717"/>
          <a:stretch/>
        </p:blipFill>
        <p:spPr bwMode="auto">
          <a:xfrm>
            <a:off x="7118853" y="4327451"/>
            <a:ext cx="1034406" cy="89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231418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057400" y="877079"/>
            <a:ext cx="7851648" cy="485191"/>
          </a:xfrm>
          <a:ln>
            <a:noFill/>
          </a:ln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ct val="20000"/>
              </a:spcBef>
            </a:pPr>
            <a:br>
              <a:rPr lang="uk-UA" sz="2700" dirty="0">
                <a:solidFill>
                  <a:schemeClr val="tx1"/>
                </a:solidFill>
              </a:rPr>
            </a:br>
            <a:endParaRPr lang="ru-RU" sz="3600" dirty="0">
              <a:ln w="18415" cmpd="sng">
                <a:noFill/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EBE28AC-BBB6-4D61-94D6-65A8AC7BFA90}"/>
              </a:ext>
            </a:extLst>
          </p:cNvPr>
          <p:cNvSpPr/>
          <p:nvPr/>
        </p:nvSpPr>
        <p:spPr>
          <a:xfrm>
            <a:off x="1063256" y="4327451"/>
            <a:ext cx="10345479" cy="148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8DD889-DA4B-438E-A443-919B6CDBD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2" y="-31899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5F0C4D8-9A0D-4F8C-814E-32EDE0AB50B3}"/>
              </a:ext>
            </a:extLst>
          </p:cNvPr>
          <p:cNvSpPr/>
          <p:nvPr/>
        </p:nvSpPr>
        <p:spPr>
          <a:xfrm>
            <a:off x="3671777" y="5468"/>
            <a:ext cx="5975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Лабораторія науково-методичного супроводу підготовки фахівців у коледжах і технікумах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CE9C9D89-A529-44B4-BED3-8E792DBB97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7" t="29404" r="54245" b="9869"/>
          <a:stretch/>
        </p:blipFill>
        <p:spPr bwMode="auto">
          <a:xfrm>
            <a:off x="1499035" y="1481538"/>
            <a:ext cx="3120887" cy="311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33E941B0-20E9-45D4-B6FB-68BAA4BEC2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" t="7720" r="51494" b="84907"/>
          <a:stretch/>
        </p:blipFill>
        <p:spPr bwMode="auto">
          <a:xfrm>
            <a:off x="244318" y="984582"/>
            <a:ext cx="5605670" cy="37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3BBC2CBB-83DC-4B81-B1D4-CEAF76D6C7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46" t="29062" r="5924" b="45328"/>
          <a:stretch/>
        </p:blipFill>
        <p:spPr bwMode="auto">
          <a:xfrm>
            <a:off x="1118961" y="4816834"/>
            <a:ext cx="3856383" cy="131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Діаграма відповідей у Формах. Назва запитання: 5. Вкажіть, чи маєте Ви педагогічне звання? . Кількість відповідей: 882 відповіді.">
            <a:extLst>
              <a:ext uri="{FF2B5EF4-FFF2-40B4-BE49-F238E27FC236}">
                <a16:creationId xmlns:a16="http://schemas.microsoft.com/office/drawing/2014/main" id="{23FAD425-5A42-4159-85E6-19DEF655BC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" t="7720" r="50844" b="84907"/>
          <a:stretch/>
        </p:blipFill>
        <p:spPr bwMode="auto">
          <a:xfrm>
            <a:off x="6032205" y="964704"/>
            <a:ext cx="5605671" cy="37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Діаграма відповідей у Формах. Назва запитання: 5. Вкажіть, чи маєте Ви педагогічне звання? . Кількість відповідей: 882 відповіді.">
            <a:extLst>
              <a:ext uri="{FF2B5EF4-FFF2-40B4-BE49-F238E27FC236}">
                <a16:creationId xmlns:a16="http://schemas.microsoft.com/office/drawing/2014/main" id="{2D9A4C41-EC48-4E0F-8C84-4423663323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3" t="29450" r="54429" b="9823"/>
          <a:stretch/>
        </p:blipFill>
        <p:spPr bwMode="auto">
          <a:xfrm>
            <a:off x="6565605" y="1481538"/>
            <a:ext cx="3120888" cy="311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Діаграма відповідей у Формах. Назва запитання: 5. Вкажіть, чи маєте Ви педагогічне звання? . Кількість відповідей: 882 відповіді.">
            <a:extLst>
              <a:ext uri="{FF2B5EF4-FFF2-40B4-BE49-F238E27FC236}">
                <a16:creationId xmlns:a16="http://schemas.microsoft.com/office/drawing/2014/main" id="{CDB9DEE2-EBCE-40D1-B3AC-FC8D0553D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2" t="29316" r="19293" b="52554"/>
          <a:stretch/>
        </p:blipFill>
        <p:spPr bwMode="auto">
          <a:xfrm>
            <a:off x="6446335" y="4731632"/>
            <a:ext cx="2186609" cy="92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367501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057400" y="877079"/>
            <a:ext cx="7851648" cy="485191"/>
          </a:xfrm>
          <a:ln>
            <a:noFill/>
          </a:ln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ct val="20000"/>
              </a:spcBef>
            </a:pPr>
            <a:br>
              <a:rPr lang="uk-UA" sz="2700" dirty="0">
                <a:solidFill>
                  <a:schemeClr val="tx1"/>
                </a:solidFill>
              </a:rPr>
            </a:br>
            <a:endParaRPr lang="ru-RU" sz="3600" dirty="0">
              <a:ln w="18415" cmpd="sng">
                <a:noFill/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EBE28AC-BBB6-4D61-94D6-65A8AC7BFA90}"/>
              </a:ext>
            </a:extLst>
          </p:cNvPr>
          <p:cNvSpPr/>
          <p:nvPr/>
        </p:nvSpPr>
        <p:spPr>
          <a:xfrm>
            <a:off x="1063256" y="4327451"/>
            <a:ext cx="10345479" cy="148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8DD889-DA4B-438E-A443-919B6CDBD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2" y="-31899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5F0C4D8-9A0D-4F8C-814E-32EDE0AB50B3}"/>
              </a:ext>
            </a:extLst>
          </p:cNvPr>
          <p:cNvSpPr/>
          <p:nvPr/>
        </p:nvSpPr>
        <p:spPr>
          <a:xfrm>
            <a:off x="3671777" y="5468"/>
            <a:ext cx="5975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Лабораторія науково-методичного супроводу підготовки фахівців у коледжах і технікумах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3E00E25-2397-4AE6-9EA3-BC8C28E4D2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4" r="6168" b="78600"/>
          <a:stretch/>
        </p:blipFill>
        <p:spPr bwMode="auto">
          <a:xfrm>
            <a:off x="0" y="705678"/>
            <a:ext cx="11439939" cy="83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B2C6B955-9E6E-48B7-9349-17356A1EB6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9" t="34717" r="54103" b="9495"/>
          <a:stretch/>
        </p:blipFill>
        <p:spPr bwMode="auto">
          <a:xfrm>
            <a:off x="5811445" y="2250399"/>
            <a:ext cx="3120887" cy="308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FAF46EA0-082A-4C51-B916-E411002AE3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9" t="34717" r="1603" b="23518"/>
          <a:stretch/>
        </p:blipFill>
        <p:spPr bwMode="auto">
          <a:xfrm>
            <a:off x="477079" y="2324943"/>
            <a:ext cx="4363278" cy="230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934622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174193" y="980981"/>
            <a:ext cx="4456496" cy="5486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067867" y="962914"/>
            <a:ext cx="42830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7675" algn="ctr"/>
            <a:r>
              <a:rPr lang="uk-UA" sz="3200" b="1" i="1" dirty="0">
                <a:solidFill>
                  <a:schemeClr val="tx2"/>
                </a:solidFill>
                <a:latin typeface="Book Antiqua" pitchFamily="18" charset="0"/>
              </a:rPr>
              <a:t>Мета дослідження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660881163"/>
              </p:ext>
            </p:extLst>
          </p:nvPr>
        </p:nvGraphicFramePr>
        <p:xfrm>
          <a:off x="1258186" y="1781709"/>
          <a:ext cx="899514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30A503F-1A59-42C7-96E4-7E2AD8E4472B}"/>
              </a:ext>
            </a:extLst>
          </p:cNvPr>
          <p:cNvSpPr/>
          <p:nvPr/>
        </p:nvSpPr>
        <p:spPr>
          <a:xfrm>
            <a:off x="2065176" y="5076291"/>
            <a:ext cx="80616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i="1" dirty="0">
                <a:solidFill>
                  <a:schemeClr val="tx2"/>
                </a:solidFill>
                <a:latin typeface="Book Antiqua" pitchFamily="18" charset="0"/>
              </a:rPr>
              <a:t>Етап дослідження</a:t>
            </a:r>
          </a:p>
          <a:p>
            <a:pPr algn="ctr"/>
            <a:r>
              <a:rPr lang="uk-UA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констатувальний (01.01.2023 – 31.12.2023)</a:t>
            </a:r>
            <a:endParaRPr lang="ru-RU" sz="2800" b="1" dirty="0">
              <a:solidFill>
                <a:schemeClr val="tx2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630ED01-E68B-4917-B58F-8338A91D3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2" y="-31899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4A2772A-BDA4-4073-A51E-37AD20E9BFB6}"/>
              </a:ext>
            </a:extLst>
          </p:cNvPr>
          <p:cNvSpPr/>
          <p:nvPr/>
        </p:nvSpPr>
        <p:spPr>
          <a:xfrm>
            <a:off x="3671777" y="5468"/>
            <a:ext cx="5975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Лабораторія науково-методичного супроводу підготовки фахівців у коледжах і технікумах</a:t>
            </a:r>
          </a:p>
        </p:txBody>
      </p:sp>
    </p:spTree>
    <p:extLst>
      <p:ext uri="{BB962C8B-B14F-4D97-AF65-F5344CB8AC3E}">
        <p14:creationId xmlns:p14="http://schemas.microsoft.com/office/powerpoint/2010/main" val="888660264"/>
      </p:ext>
    </p:extLst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057400" y="877079"/>
            <a:ext cx="7851648" cy="485191"/>
          </a:xfrm>
          <a:ln>
            <a:noFill/>
          </a:ln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ct val="20000"/>
              </a:spcBef>
            </a:pPr>
            <a:br>
              <a:rPr lang="uk-UA" sz="2700" dirty="0">
                <a:solidFill>
                  <a:schemeClr val="tx1"/>
                </a:solidFill>
              </a:rPr>
            </a:br>
            <a:endParaRPr lang="ru-RU" sz="3600" dirty="0">
              <a:ln w="18415" cmpd="sng">
                <a:noFill/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EBE28AC-BBB6-4D61-94D6-65A8AC7BFA90}"/>
              </a:ext>
            </a:extLst>
          </p:cNvPr>
          <p:cNvSpPr/>
          <p:nvPr/>
        </p:nvSpPr>
        <p:spPr>
          <a:xfrm>
            <a:off x="1063256" y="4327451"/>
            <a:ext cx="10345479" cy="148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8DD889-DA4B-438E-A443-919B6CDBD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2" y="-31899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5F0C4D8-9A0D-4F8C-814E-32EDE0AB50B3}"/>
              </a:ext>
            </a:extLst>
          </p:cNvPr>
          <p:cNvSpPr/>
          <p:nvPr/>
        </p:nvSpPr>
        <p:spPr>
          <a:xfrm>
            <a:off x="3671777" y="5468"/>
            <a:ext cx="5975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Лабораторія науково-методичного супроводу підготовки фахівців у коледжах і технікумах</a:t>
            </a:r>
          </a:p>
        </p:txBody>
      </p:sp>
      <p:pic>
        <p:nvPicPr>
          <p:cNvPr id="7" name="Picture 2" descr="Діаграма відповідей у Формах. Назва запитання: 7. Відзначте, яких нових знань Ви зараз потребуєте найбільше:. Кількість відповідей: 882 відповіді.">
            <a:extLst>
              <a:ext uri="{FF2B5EF4-FFF2-40B4-BE49-F238E27FC236}">
                <a16:creationId xmlns:a16="http://schemas.microsoft.com/office/drawing/2014/main" id="{4DA530F8-B02A-4A49-A72B-9361124B9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2" r="4212" b="9948"/>
          <a:stretch/>
        </p:blipFill>
        <p:spPr bwMode="auto">
          <a:xfrm>
            <a:off x="0" y="894522"/>
            <a:ext cx="11678478" cy="485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160337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057400" y="877079"/>
            <a:ext cx="7851648" cy="485191"/>
          </a:xfrm>
          <a:ln>
            <a:noFill/>
          </a:ln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ct val="20000"/>
              </a:spcBef>
            </a:pPr>
            <a:br>
              <a:rPr lang="uk-UA" sz="2700" dirty="0">
                <a:solidFill>
                  <a:schemeClr val="tx1"/>
                </a:solidFill>
              </a:rPr>
            </a:br>
            <a:endParaRPr lang="ru-RU" sz="3600" dirty="0">
              <a:ln w="18415" cmpd="sng">
                <a:noFill/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EBE28AC-BBB6-4D61-94D6-65A8AC7BFA90}"/>
              </a:ext>
            </a:extLst>
          </p:cNvPr>
          <p:cNvSpPr/>
          <p:nvPr/>
        </p:nvSpPr>
        <p:spPr>
          <a:xfrm>
            <a:off x="1063256" y="4327451"/>
            <a:ext cx="10345479" cy="148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8DD889-DA4B-438E-A443-919B6CDBD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2" y="-31899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5F0C4D8-9A0D-4F8C-814E-32EDE0AB50B3}"/>
              </a:ext>
            </a:extLst>
          </p:cNvPr>
          <p:cNvSpPr/>
          <p:nvPr/>
        </p:nvSpPr>
        <p:spPr>
          <a:xfrm>
            <a:off x="3671777" y="5468"/>
            <a:ext cx="5975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Лабораторія науково-методичного супроводу підготовки фахівців у коледжах і технікумах</a:t>
            </a:r>
          </a:p>
        </p:txBody>
      </p:sp>
      <p:pic>
        <p:nvPicPr>
          <p:cNvPr id="8" name="Picture 2" descr="Діаграма відповідей у Формах. Назва запитання: 8. Послуговуючись можливостями 5-бальної шкали, спробуйте оцінити власні педагогічні знання, уміння, якості чи здатності за такою методикою: якщо Ви ґрунтовно володієте вказаним умінням, або вважаєте, що певна особистісна якість чи властивість у вас сформована на високому рівні, відзначте це знаком «+» проти оцінки «5»; якщо Ви вважаєте, що зазначені уміння, якість у Вас ще недостатньо розвинуте, поставте «+» проти оцінки «1»; в інших випадках володіння певним умінням чи якістю відзначте оцінкою в межах пропонованої шкали.&#10;&#10;Об’єктивність Ваших відповідей буде сприяти розробленню ефективної системи професійного розвитку педагогічних працівників фахових коледжів.&#10;. Кількість відповідей: .">
            <a:extLst>
              <a:ext uri="{FF2B5EF4-FFF2-40B4-BE49-F238E27FC236}">
                <a16:creationId xmlns:a16="http://schemas.microsoft.com/office/drawing/2014/main" id="{1E2E0B3B-5203-460D-9BEA-C32DC4E01D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84" r="78887" b="17580"/>
          <a:stretch/>
        </p:blipFill>
        <p:spPr bwMode="auto">
          <a:xfrm>
            <a:off x="47052" y="1676383"/>
            <a:ext cx="4107505" cy="132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B68E502E-18A6-4DDC-B860-CFA2F54E80F6}"/>
              </a:ext>
            </a:extLst>
          </p:cNvPr>
          <p:cNvSpPr txBox="1">
            <a:spLocks/>
          </p:cNvSpPr>
          <p:nvPr/>
        </p:nvSpPr>
        <p:spPr>
          <a:xfrm>
            <a:off x="1257299" y="854523"/>
            <a:ext cx="7866220" cy="9345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2400" b="1" dirty="0">
                <a:solidFill>
                  <a:srgbClr val="002060"/>
                </a:solidFill>
                <a:latin typeface="+mn-lt"/>
              </a:rPr>
              <a:t>Результати оцінювання власних педагогічних знань, умінь, якостей, здатностей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4BD013DA-A3FF-460C-9B2B-27BCE6B6D8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4" t="46470" r="59157" b="17393"/>
          <a:stretch/>
        </p:blipFill>
        <p:spPr bwMode="auto">
          <a:xfrm>
            <a:off x="4623183" y="1873608"/>
            <a:ext cx="3785323" cy="113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5BAA6B0A-6748-4175-93E6-2D1048882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" t="30317" r="86712" b="62169"/>
          <a:stretch/>
        </p:blipFill>
        <p:spPr bwMode="auto">
          <a:xfrm>
            <a:off x="778507" y="5675314"/>
            <a:ext cx="6506875" cy="65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Діаграма відповідей у Формах. Назва запитання: 8. Послуговуючись можливостями 5-бальної шкали, спробуйте оцінити власні педагогічні знання, уміння, якості чи здатності за такою методикою: якщо Ви ґрунтовно володієте вказаним умінням, або вважаєте, що певна особистісна якість чи властивість у вас сформована на високому рівні, відзначте це знаком «+» проти оцінки «5»; якщо Ви вважаєте, що зазначені уміння, якість у Вас ще недостатньо розвинуте, поставте «+» проти оцінки «1»; в інших випадках володіння певним умінням чи якістю відзначте оцінкою в межах пропонованої шкали.&#10;&#10;Об’єктивність Ваших відповідей буде сприяти розробленню ефективної системи професійного розвитку педагогічних працівників фахових коледжів.&#10;. Кількість відповідей: .">
            <a:extLst>
              <a:ext uri="{FF2B5EF4-FFF2-40B4-BE49-F238E27FC236}">
                <a16:creationId xmlns:a16="http://schemas.microsoft.com/office/drawing/2014/main" id="{641D73D6-47BB-49C8-92ED-18A06DD49D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7" t="33498" r="39177" b="17144"/>
          <a:stretch/>
        </p:blipFill>
        <p:spPr bwMode="auto">
          <a:xfrm>
            <a:off x="8741766" y="1676383"/>
            <a:ext cx="3313731" cy="132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Діаграма відповідей у Формах. Назва запитання: 8. Послуговуючись можливостями 5-бальної шкали, спробуйте оцінити власні педагогічні знання, уміння, якості чи здатності за такою методикою: якщо Ви ґрунтовно володієте вказаним умінням, або вважаєте, що певна особистісна якість чи властивість у вас сформована на високому рівні, відзначте це знаком «+» проти оцінки «5»; якщо Ви вважаєте, що зазначені уміння, якість у Вас ще недостатньо розвинуте, поставте «+» проти оцінки «1»; в інших випадках володіння певним умінням чи якістю відзначте оцінкою в межах пропонованої шкали.&#10;&#10;Об’єктивність Ваших відповідей буде сприяти розробленню ефективної системи професійного розвитку педагогічних працівників фахових коледжів.&#10;. Кількість відповідей: .">
            <a:extLst>
              <a:ext uri="{FF2B5EF4-FFF2-40B4-BE49-F238E27FC236}">
                <a16:creationId xmlns:a16="http://schemas.microsoft.com/office/drawing/2014/main" id="{A4A8639F-90EB-473A-A6A3-47C1E8627F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03" t="44601" r="19242" b="17144"/>
          <a:stretch/>
        </p:blipFill>
        <p:spPr bwMode="auto">
          <a:xfrm>
            <a:off x="1082839" y="3886733"/>
            <a:ext cx="3738242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Діаграма відповідей у Формах. Назва запитання: 8. Послуговуючись можливостями 5-бальної шкали, спробуйте оцінити власні педагогічні знання, уміння, якості чи здатності за такою методикою: якщо Ви ґрунтовно володієте вказаним умінням, або вважаєте, що певна особистісна якість чи властивість у вас сформована на високому рівні, відзначте це знаком «+» проти оцінки «5»; якщо Ви вважаєте, що зазначені уміння, якість у Вас ще недостатньо розвинуте, поставте «+» проти оцінки «1»; в інших випадках володіння певним умінням чи якістю відзначте оцінкою в межах пропонованої шкали.&#10;&#10;Об’єктивність Ваших відповідей буде сприяти розробленню ефективної системи професійного розвитку педагогічних працівників фахових коледжів.&#10;. Кількість відповідей: .">
            <a:extLst>
              <a:ext uri="{FF2B5EF4-FFF2-40B4-BE49-F238E27FC236}">
                <a16:creationId xmlns:a16="http://schemas.microsoft.com/office/drawing/2014/main" id="{1FA7A9C0-F8F3-4B32-B265-1BBEF4A953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13" t="41015" r="504" b="17144"/>
          <a:stretch/>
        </p:blipFill>
        <p:spPr bwMode="auto">
          <a:xfrm>
            <a:off x="6096000" y="3802340"/>
            <a:ext cx="3568148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id="{9BC6B6CE-F935-4A5D-AD89-7A4C702297A4}"/>
              </a:ext>
            </a:extLst>
          </p:cNvPr>
          <p:cNvSpPr/>
          <p:nvPr/>
        </p:nvSpPr>
        <p:spPr>
          <a:xfrm>
            <a:off x="5864357" y="2200225"/>
            <a:ext cx="1242121" cy="888552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5A929B54-54BA-4238-9322-FF850AE31FCF}"/>
              </a:ext>
            </a:extLst>
          </p:cNvPr>
          <p:cNvSpPr txBox="1">
            <a:spLocks/>
          </p:cNvSpPr>
          <p:nvPr/>
        </p:nvSpPr>
        <p:spPr>
          <a:xfrm>
            <a:off x="734188" y="3057182"/>
            <a:ext cx="3110656" cy="3569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1800" b="1" dirty="0">
                <a:solidFill>
                  <a:srgbClr val="002060"/>
                </a:solidFill>
                <a:latin typeface="+mn-lt"/>
              </a:rPr>
              <a:t>мотиваційно-ціннісний</a:t>
            </a:r>
            <a:endParaRPr lang="ru-RU" sz="1800" b="1" dirty="0">
              <a:solidFill>
                <a:srgbClr val="002060"/>
              </a:solidFill>
              <a:latin typeface="+mn-lt"/>
            </a:endParaRPr>
          </a:p>
          <a:p>
            <a:pPr algn="ctr"/>
            <a:endParaRPr lang="uk-UA" sz="1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844C1916-319F-43C5-87C3-3BE0138B5766}"/>
              </a:ext>
            </a:extLst>
          </p:cNvPr>
          <p:cNvSpPr txBox="1">
            <a:spLocks/>
          </p:cNvSpPr>
          <p:nvPr/>
        </p:nvSpPr>
        <p:spPr>
          <a:xfrm>
            <a:off x="4680514" y="3053693"/>
            <a:ext cx="3433666" cy="3536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1800" b="1" dirty="0">
                <a:solidFill>
                  <a:srgbClr val="002060"/>
                </a:solidFill>
                <a:latin typeface="+mn-lt"/>
              </a:rPr>
              <a:t>когнітивно-інформаційний</a:t>
            </a: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611EC9E1-3EF1-457C-98D4-DE0FA5CF6333}"/>
              </a:ext>
            </a:extLst>
          </p:cNvPr>
          <p:cNvSpPr txBox="1">
            <a:spLocks/>
          </p:cNvSpPr>
          <p:nvPr/>
        </p:nvSpPr>
        <p:spPr>
          <a:xfrm>
            <a:off x="8474684" y="3012529"/>
            <a:ext cx="3433666" cy="3536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1800" b="1" dirty="0">
                <a:solidFill>
                  <a:srgbClr val="002060"/>
                </a:solidFill>
                <a:latin typeface="+mn-lt"/>
              </a:rPr>
              <a:t>поведінково-діяльнісний</a:t>
            </a:r>
            <a:endParaRPr lang="ru-RU" sz="1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BBFBCBA-179E-4A1D-B377-6CC276011877}"/>
              </a:ext>
            </a:extLst>
          </p:cNvPr>
          <p:cNvSpPr txBox="1">
            <a:spLocks/>
          </p:cNvSpPr>
          <p:nvPr/>
        </p:nvSpPr>
        <p:spPr>
          <a:xfrm>
            <a:off x="1296177" y="5101903"/>
            <a:ext cx="3311565" cy="3536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1800" b="1" dirty="0">
                <a:solidFill>
                  <a:srgbClr val="002060"/>
                </a:solidFill>
                <a:latin typeface="+mn-lt"/>
              </a:rPr>
              <a:t>особистісно-рефлексивний</a:t>
            </a:r>
            <a:endParaRPr lang="ru-RU" sz="1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4BC66CEE-0BC5-4AE6-816F-4CD06EAE7976}"/>
              </a:ext>
            </a:extLst>
          </p:cNvPr>
          <p:cNvSpPr txBox="1">
            <a:spLocks/>
          </p:cNvSpPr>
          <p:nvPr/>
        </p:nvSpPr>
        <p:spPr>
          <a:xfrm>
            <a:off x="6169491" y="5092157"/>
            <a:ext cx="3433666" cy="3536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1800" b="1" dirty="0">
                <a:solidFill>
                  <a:srgbClr val="002060"/>
                </a:solidFill>
                <a:latin typeface="+mn-lt"/>
              </a:rPr>
              <a:t>емоційно-вольовий</a:t>
            </a:r>
            <a:endParaRPr lang="ru-RU" sz="1800" b="1" dirty="0">
              <a:solidFill>
                <a:srgbClr val="002060"/>
              </a:solidFill>
              <a:latin typeface="+mn-lt"/>
            </a:endParaRPr>
          </a:p>
          <a:p>
            <a:pPr algn="ctr"/>
            <a:endParaRPr lang="uk-UA" sz="18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2559961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057400" y="877079"/>
            <a:ext cx="7851648" cy="485191"/>
          </a:xfrm>
          <a:ln>
            <a:noFill/>
          </a:ln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ct val="20000"/>
              </a:spcBef>
            </a:pPr>
            <a:br>
              <a:rPr lang="uk-UA" sz="2700" dirty="0">
                <a:solidFill>
                  <a:schemeClr val="tx1"/>
                </a:solidFill>
              </a:rPr>
            </a:br>
            <a:endParaRPr lang="ru-RU" sz="3600" dirty="0">
              <a:ln w="18415" cmpd="sng">
                <a:noFill/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EBE28AC-BBB6-4D61-94D6-65A8AC7BFA90}"/>
              </a:ext>
            </a:extLst>
          </p:cNvPr>
          <p:cNvSpPr/>
          <p:nvPr/>
        </p:nvSpPr>
        <p:spPr>
          <a:xfrm>
            <a:off x="1063256" y="4327451"/>
            <a:ext cx="10345479" cy="148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8DD889-DA4B-438E-A443-919B6CDBD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2" y="-31899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5F0C4D8-9A0D-4F8C-814E-32EDE0AB50B3}"/>
              </a:ext>
            </a:extLst>
          </p:cNvPr>
          <p:cNvSpPr/>
          <p:nvPr/>
        </p:nvSpPr>
        <p:spPr>
          <a:xfrm>
            <a:off x="3671777" y="5468"/>
            <a:ext cx="5975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Лабораторія науково-методичного супроводу підготовки фахівців у коледжах і технікумах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EDF9824-E158-43A9-A5A0-5D5F5B554096}"/>
              </a:ext>
            </a:extLst>
          </p:cNvPr>
          <p:cNvGrpSpPr/>
          <p:nvPr/>
        </p:nvGrpSpPr>
        <p:grpSpPr>
          <a:xfrm>
            <a:off x="1771191" y="2027639"/>
            <a:ext cx="8649618" cy="2746380"/>
            <a:chOff x="0" y="732724"/>
            <a:chExt cx="7846860" cy="3536400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32F724D8-B42F-4C4B-A34C-0FC5632FD696}"/>
                </a:ext>
              </a:extLst>
            </p:cNvPr>
            <p:cNvSpPr/>
            <p:nvPr/>
          </p:nvSpPr>
          <p:spPr>
            <a:xfrm>
              <a:off x="0" y="732724"/>
              <a:ext cx="7846860" cy="35364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Прямоугольник: скругленные углы 4">
              <a:extLst>
                <a:ext uri="{FF2B5EF4-FFF2-40B4-BE49-F238E27FC236}">
                  <a16:creationId xmlns:a16="http://schemas.microsoft.com/office/drawing/2014/main" id="{D462E77F-FB44-4205-85A1-D9941672665E}"/>
                </a:ext>
              </a:extLst>
            </p:cNvPr>
            <p:cNvSpPr txBox="1"/>
            <p:nvPr/>
          </p:nvSpPr>
          <p:spPr>
            <a:xfrm>
              <a:off x="172633" y="905357"/>
              <a:ext cx="7501594" cy="31911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uk-UA" sz="2400" b="1" i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загальні</a:t>
              </a:r>
              <a:r>
                <a:rPr lang="uk-UA" sz="2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(системний, діяльнісний, особистісно-орієнтований, аксіологічний, культорологічний, комунікативний)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uk-UA" sz="2400" b="1" i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специфічні </a:t>
              </a:r>
              <a:r>
                <a:rPr lang="uk-UA" sz="2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(компетентнісний, середовищний, інформаційний, гуманістичний, синергетичний, технологічний)</a:t>
              </a:r>
              <a:endParaRPr lang="ru-RU" sz="24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CF816BE6-62D9-4D03-990A-5230A1D56A04}"/>
              </a:ext>
            </a:extLst>
          </p:cNvPr>
          <p:cNvGrpSpPr/>
          <p:nvPr/>
        </p:nvGrpSpPr>
        <p:grpSpPr>
          <a:xfrm>
            <a:off x="3315376" y="1216380"/>
            <a:ext cx="5561248" cy="449789"/>
            <a:chOff x="1174687" y="37880"/>
            <a:chExt cx="5561248" cy="449789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FB50C3D8-8D72-4261-A96D-14B5E3BEA4D4}"/>
                </a:ext>
              </a:extLst>
            </p:cNvPr>
            <p:cNvSpPr/>
            <p:nvPr/>
          </p:nvSpPr>
          <p:spPr>
            <a:xfrm>
              <a:off x="1174687" y="37880"/>
              <a:ext cx="5561248" cy="449789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Прямоугольник: скругленные углы 4">
              <a:extLst>
                <a:ext uri="{FF2B5EF4-FFF2-40B4-BE49-F238E27FC236}">
                  <a16:creationId xmlns:a16="http://schemas.microsoft.com/office/drawing/2014/main" id="{756813F4-8D86-495A-A3C9-87A57BB9ED99}"/>
                </a:ext>
              </a:extLst>
            </p:cNvPr>
            <p:cNvSpPr txBox="1"/>
            <p:nvPr/>
          </p:nvSpPr>
          <p:spPr>
            <a:xfrm>
              <a:off x="1187861" y="51054"/>
              <a:ext cx="5534900" cy="4234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3815" tIns="43815" rIns="43815" bIns="43815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300" b="1" i="1" dirty="0">
                  <a:solidFill>
                    <a:schemeClr val="tx2">
                      <a:lumMod val="75000"/>
                    </a:schemeClr>
                  </a:solidFill>
                </a:rPr>
                <a:t>Методологічні підходи:</a:t>
              </a:r>
              <a:endParaRPr lang="ru-RU" sz="2300" b="1" i="1" kern="1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3167768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EBE28AC-BBB6-4D61-94D6-65A8AC7BFA90}"/>
              </a:ext>
            </a:extLst>
          </p:cNvPr>
          <p:cNvSpPr/>
          <p:nvPr/>
        </p:nvSpPr>
        <p:spPr>
          <a:xfrm>
            <a:off x="1063256" y="4327451"/>
            <a:ext cx="10345479" cy="148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8DD889-DA4B-438E-A443-919B6CDBD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2" y="-31899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5F0C4D8-9A0D-4F8C-814E-32EDE0AB50B3}"/>
              </a:ext>
            </a:extLst>
          </p:cNvPr>
          <p:cNvSpPr/>
          <p:nvPr/>
        </p:nvSpPr>
        <p:spPr>
          <a:xfrm>
            <a:off x="3671777" y="5468"/>
            <a:ext cx="5975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Лабораторія науково-методичного супроводу підготовки фахівців у коледжах і технікумах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EDF9824-E158-43A9-A5A0-5D5F5B554096}"/>
              </a:ext>
            </a:extLst>
          </p:cNvPr>
          <p:cNvGrpSpPr/>
          <p:nvPr/>
        </p:nvGrpSpPr>
        <p:grpSpPr>
          <a:xfrm>
            <a:off x="1658415" y="3234541"/>
            <a:ext cx="8649618" cy="2746380"/>
            <a:chOff x="0" y="732724"/>
            <a:chExt cx="7846860" cy="3536400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32F724D8-B42F-4C4B-A34C-0FC5632FD696}"/>
                </a:ext>
              </a:extLst>
            </p:cNvPr>
            <p:cNvSpPr/>
            <p:nvPr/>
          </p:nvSpPr>
          <p:spPr>
            <a:xfrm>
              <a:off x="0" y="732724"/>
              <a:ext cx="7846860" cy="35364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Прямоугольник: скругленные углы 4">
              <a:extLst>
                <a:ext uri="{FF2B5EF4-FFF2-40B4-BE49-F238E27FC236}">
                  <a16:creationId xmlns:a16="http://schemas.microsoft.com/office/drawing/2014/main" id="{D462E77F-FB44-4205-85A1-D9941672665E}"/>
                </a:ext>
              </a:extLst>
            </p:cNvPr>
            <p:cNvSpPr txBox="1"/>
            <p:nvPr/>
          </p:nvSpPr>
          <p:spPr>
            <a:xfrm>
              <a:off x="172633" y="905357"/>
              <a:ext cx="7501594" cy="31911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uk-UA" sz="2400" b="1" i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загальні</a:t>
              </a:r>
              <a:r>
                <a:rPr lang="uk-UA" sz="2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(науковості; принцип зв’язку теорії з практикою; принцип активності і свідомості; принцип систематичності та послідовності; принцип доступності; принцип наочності)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uk-UA" sz="2400" b="1" i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специфічні </a:t>
              </a:r>
              <a:r>
                <a:rPr lang="uk-UA" sz="2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(безперервності, пріоритетності самоосвіти, рефлективності, модульності, синергізму, гуманізації, людиноцентризму, інтеграції, фундаментальності тощо)</a:t>
              </a:r>
              <a:endParaRPr lang="ru-RU" sz="2400" dirty="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CF816BE6-62D9-4D03-990A-5230A1D56A04}"/>
              </a:ext>
            </a:extLst>
          </p:cNvPr>
          <p:cNvGrpSpPr/>
          <p:nvPr/>
        </p:nvGrpSpPr>
        <p:grpSpPr>
          <a:xfrm>
            <a:off x="2113116" y="1330321"/>
            <a:ext cx="7965768" cy="1314169"/>
            <a:chOff x="1174687" y="37880"/>
            <a:chExt cx="5561248" cy="449789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FB50C3D8-8D72-4261-A96D-14B5E3BEA4D4}"/>
                </a:ext>
              </a:extLst>
            </p:cNvPr>
            <p:cNvSpPr/>
            <p:nvPr/>
          </p:nvSpPr>
          <p:spPr>
            <a:xfrm>
              <a:off x="1174687" y="37880"/>
              <a:ext cx="5561248" cy="449789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Прямоугольник: скругленные углы 4">
              <a:extLst>
                <a:ext uri="{FF2B5EF4-FFF2-40B4-BE49-F238E27FC236}">
                  <a16:creationId xmlns:a16="http://schemas.microsoft.com/office/drawing/2014/main" id="{756813F4-8D86-495A-A3C9-87A57BB9ED99}"/>
                </a:ext>
              </a:extLst>
            </p:cNvPr>
            <p:cNvSpPr txBox="1"/>
            <p:nvPr/>
          </p:nvSpPr>
          <p:spPr>
            <a:xfrm>
              <a:off x="1187861" y="51054"/>
              <a:ext cx="5534900" cy="4234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3815" tIns="43815" rIns="43815" bIns="43815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300" b="1" i="1" dirty="0">
                  <a:solidFill>
                    <a:schemeClr val="tx2">
                      <a:lumMod val="75000"/>
                    </a:schemeClr>
                  </a:solidFill>
                </a:rPr>
                <a:t>Принципи, безперервного розвитку професійної компетентності педагогічних працівників закладів фахової передвищої освіти</a:t>
              </a:r>
              <a:endParaRPr lang="ru-RU" sz="2300" b="1" i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9528592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057400" y="877079"/>
            <a:ext cx="7851648" cy="485191"/>
          </a:xfrm>
          <a:ln>
            <a:noFill/>
          </a:ln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ct val="20000"/>
              </a:spcBef>
            </a:pPr>
            <a:br>
              <a:rPr lang="uk-UA" sz="2700" dirty="0">
                <a:solidFill>
                  <a:schemeClr val="tx1"/>
                </a:solidFill>
              </a:rPr>
            </a:br>
            <a:endParaRPr lang="ru-RU" sz="3600" dirty="0">
              <a:ln w="18415" cmpd="sng">
                <a:noFill/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EBE28AC-BBB6-4D61-94D6-65A8AC7BFA90}"/>
              </a:ext>
            </a:extLst>
          </p:cNvPr>
          <p:cNvSpPr/>
          <p:nvPr/>
        </p:nvSpPr>
        <p:spPr>
          <a:xfrm>
            <a:off x="1063256" y="4327451"/>
            <a:ext cx="10345479" cy="148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8DD889-DA4B-438E-A443-919B6CDBD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2" y="-31899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5F0C4D8-9A0D-4F8C-814E-32EDE0AB50B3}"/>
              </a:ext>
            </a:extLst>
          </p:cNvPr>
          <p:cNvSpPr/>
          <p:nvPr/>
        </p:nvSpPr>
        <p:spPr>
          <a:xfrm>
            <a:off x="3161414" y="73335"/>
            <a:ext cx="7851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Концептуальна модель розвитку професійної компетентності викладачів закладів фахової передвищої освіти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EA0EDFA8-13CD-4664-955F-1C3A31E91CED}"/>
              </a:ext>
            </a:extLst>
          </p:cNvPr>
          <p:cNvGrpSpPr/>
          <p:nvPr/>
        </p:nvGrpSpPr>
        <p:grpSpPr>
          <a:xfrm>
            <a:off x="2032000" y="722377"/>
            <a:ext cx="8127999" cy="5413243"/>
            <a:chOff x="2032000" y="722377"/>
            <a:chExt cx="8127999" cy="5413243"/>
          </a:xfrm>
        </p:grpSpPr>
        <p:sp>
          <p:nvSpPr>
            <p:cNvPr id="79" name="Полилиния: фигура 78">
              <a:extLst>
                <a:ext uri="{FF2B5EF4-FFF2-40B4-BE49-F238E27FC236}">
                  <a16:creationId xmlns:a16="http://schemas.microsoft.com/office/drawing/2014/main" id="{1F6A9A87-668D-4DA4-94F8-A2EC7CBD2E03}"/>
                </a:ext>
              </a:extLst>
            </p:cNvPr>
            <p:cNvSpPr/>
            <p:nvPr/>
          </p:nvSpPr>
          <p:spPr>
            <a:xfrm>
              <a:off x="4932681" y="755451"/>
              <a:ext cx="5201920" cy="1259870"/>
            </a:xfrm>
            <a:custGeom>
              <a:avLst/>
              <a:gdLst>
                <a:gd name="connsiteX0" fmla="*/ 173923 w 1043516"/>
                <a:gd name="connsiteY0" fmla="*/ 0 h 5201920"/>
                <a:gd name="connsiteX1" fmla="*/ 869593 w 1043516"/>
                <a:gd name="connsiteY1" fmla="*/ 0 h 5201920"/>
                <a:gd name="connsiteX2" fmla="*/ 1043516 w 1043516"/>
                <a:gd name="connsiteY2" fmla="*/ 173923 h 5201920"/>
                <a:gd name="connsiteX3" fmla="*/ 1043516 w 1043516"/>
                <a:gd name="connsiteY3" fmla="*/ 5201920 h 5201920"/>
                <a:gd name="connsiteX4" fmla="*/ 1043516 w 1043516"/>
                <a:gd name="connsiteY4" fmla="*/ 5201920 h 5201920"/>
                <a:gd name="connsiteX5" fmla="*/ 0 w 1043516"/>
                <a:gd name="connsiteY5" fmla="*/ 5201920 h 5201920"/>
                <a:gd name="connsiteX6" fmla="*/ 0 w 1043516"/>
                <a:gd name="connsiteY6" fmla="*/ 5201920 h 5201920"/>
                <a:gd name="connsiteX7" fmla="*/ 0 w 1043516"/>
                <a:gd name="connsiteY7" fmla="*/ 173923 h 5201920"/>
                <a:gd name="connsiteX8" fmla="*/ 173923 w 1043516"/>
                <a:gd name="connsiteY8" fmla="*/ 0 h 520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3516" h="5201920">
                  <a:moveTo>
                    <a:pt x="1043516" y="867007"/>
                  </a:moveTo>
                  <a:lnTo>
                    <a:pt x="1043516" y="4334913"/>
                  </a:lnTo>
                  <a:cubicBezTo>
                    <a:pt x="1043516" y="4813746"/>
                    <a:pt x="1027896" y="5201918"/>
                    <a:pt x="1008627" y="5201918"/>
                  </a:cubicBezTo>
                  <a:lnTo>
                    <a:pt x="0" y="5201918"/>
                  </a:lnTo>
                  <a:lnTo>
                    <a:pt x="0" y="5201918"/>
                  </a:lnTo>
                  <a:lnTo>
                    <a:pt x="0" y="2"/>
                  </a:lnTo>
                  <a:lnTo>
                    <a:pt x="0" y="2"/>
                  </a:lnTo>
                  <a:lnTo>
                    <a:pt x="1008627" y="2"/>
                  </a:lnTo>
                  <a:cubicBezTo>
                    <a:pt x="1027896" y="2"/>
                    <a:pt x="1043516" y="388174"/>
                    <a:pt x="1043516" y="867007"/>
                  </a:cubicBez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77610" rIns="104280" bIns="77610" numCol="1" spcCol="1270" anchor="ctr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uk-UA" sz="2000" b="1" kern="1200" dirty="0"/>
                <a:t>МЕТА</a:t>
              </a:r>
              <a:endParaRPr lang="ru-RU" sz="2000" kern="1200" dirty="0"/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uk-UA" sz="2000" b="1" i="1" kern="1200" dirty="0"/>
                <a:t>Цільові орієнтири</a:t>
              </a:r>
              <a:endParaRPr lang="ru-RU" sz="2000" kern="1200" dirty="0"/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uk-UA" sz="2000" b="1" i="1" kern="1200" dirty="0"/>
                <a:t>Методологічні підходи</a:t>
              </a:r>
              <a:endParaRPr lang="ru-RU" sz="2000" kern="1200" dirty="0"/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uk-UA" sz="2000" b="1" i="1" kern="1200" dirty="0"/>
                <a:t>Принципи</a:t>
              </a:r>
              <a:endParaRPr lang="ru-RU" sz="2000" kern="1200" dirty="0"/>
            </a:p>
          </p:txBody>
        </p:sp>
        <p:sp>
          <p:nvSpPr>
            <p:cNvPr id="80" name="Полилиния: фигура 79">
              <a:extLst>
                <a:ext uri="{FF2B5EF4-FFF2-40B4-BE49-F238E27FC236}">
                  <a16:creationId xmlns:a16="http://schemas.microsoft.com/office/drawing/2014/main" id="{D7100910-9BB8-4FF9-B7BB-CF23AF657054}"/>
                </a:ext>
              </a:extLst>
            </p:cNvPr>
            <p:cNvSpPr/>
            <p:nvPr/>
          </p:nvSpPr>
          <p:spPr>
            <a:xfrm>
              <a:off x="2032000" y="722377"/>
              <a:ext cx="2926080" cy="1304395"/>
            </a:xfrm>
            <a:custGeom>
              <a:avLst/>
              <a:gdLst>
                <a:gd name="connsiteX0" fmla="*/ 0 w 2926080"/>
                <a:gd name="connsiteY0" fmla="*/ 217404 h 1304395"/>
                <a:gd name="connsiteX1" fmla="*/ 217404 w 2926080"/>
                <a:gd name="connsiteY1" fmla="*/ 0 h 1304395"/>
                <a:gd name="connsiteX2" fmla="*/ 2708676 w 2926080"/>
                <a:gd name="connsiteY2" fmla="*/ 0 h 1304395"/>
                <a:gd name="connsiteX3" fmla="*/ 2926080 w 2926080"/>
                <a:gd name="connsiteY3" fmla="*/ 217404 h 1304395"/>
                <a:gd name="connsiteX4" fmla="*/ 2926080 w 2926080"/>
                <a:gd name="connsiteY4" fmla="*/ 1086991 h 1304395"/>
                <a:gd name="connsiteX5" fmla="*/ 2708676 w 2926080"/>
                <a:gd name="connsiteY5" fmla="*/ 1304395 h 1304395"/>
                <a:gd name="connsiteX6" fmla="*/ 217404 w 2926080"/>
                <a:gd name="connsiteY6" fmla="*/ 1304395 h 1304395"/>
                <a:gd name="connsiteX7" fmla="*/ 0 w 2926080"/>
                <a:gd name="connsiteY7" fmla="*/ 1086991 h 1304395"/>
                <a:gd name="connsiteX8" fmla="*/ 0 w 2926080"/>
                <a:gd name="connsiteY8" fmla="*/ 217404 h 1304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6080" h="1304395">
                  <a:moveTo>
                    <a:pt x="0" y="217404"/>
                  </a:moveTo>
                  <a:cubicBezTo>
                    <a:pt x="0" y="97335"/>
                    <a:pt x="97335" y="0"/>
                    <a:pt x="217404" y="0"/>
                  </a:cubicBezTo>
                  <a:lnTo>
                    <a:pt x="2708676" y="0"/>
                  </a:lnTo>
                  <a:cubicBezTo>
                    <a:pt x="2828745" y="0"/>
                    <a:pt x="2926080" y="97335"/>
                    <a:pt x="2926080" y="217404"/>
                  </a:cubicBezTo>
                  <a:lnTo>
                    <a:pt x="2926080" y="1086991"/>
                  </a:lnTo>
                  <a:cubicBezTo>
                    <a:pt x="2926080" y="1207060"/>
                    <a:pt x="2828745" y="1304395"/>
                    <a:pt x="2708676" y="1304395"/>
                  </a:cubicBezTo>
                  <a:lnTo>
                    <a:pt x="217404" y="1304395"/>
                  </a:lnTo>
                  <a:cubicBezTo>
                    <a:pt x="97335" y="1304395"/>
                    <a:pt x="0" y="1207060"/>
                    <a:pt x="0" y="1086991"/>
                  </a:cubicBezTo>
                  <a:lnTo>
                    <a:pt x="0" y="21740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8925" tIns="111300" rIns="158925" bIns="11130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uk-UA" sz="2500" b="1" kern="1200" dirty="0"/>
                <a:t>Методологічно-цільовий блок</a:t>
              </a:r>
              <a:endParaRPr lang="ru-RU" sz="2500" kern="1200" dirty="0"/>
            </a:p>
          </p:txBody>
        </p:sp>
        <p:sp>
          <p:nvSpPr>
            <p:cNvPr id="81" name="Полилиния: фигура 80">
              <a:extLst>
                <a:ext uri="{FF2B5EF4-FFF2-40B4-BE49-F238E27FC236}">
                  <a16:creationId xmlns:a16="http://schemas.microsoft.com/office/drawing/2014/main" id="{6B5FE650-62BC-4DB0-B1BE-B156BFA1A1DE}"/>
                </a:ext>
              </a:extLst>
            </p:cNvPr>
            <p:cNvSpPr/>
            <p:nvPr/>
          </p:nvSpPr>
          <p:spPr>
            <a:xfrm>
              <a:off x="4958079" y="2222434"/>
              <a:ext cx="5201920" cy="1043516"/>
            </a:xfrm>
            <a:custGeom>
              <a:avLst/>
              <a:gdLst>
                <a:gd name="connsiteX0" fmla="*/ 173923 w 1043516"/>
                <a:gd name="connsiteY0" fmla="*/ 0 h 5201920"/>
                <a:gd name="connsiteX1" fmla="*/ 869593 w 1043516"/>
                <a:gd name="connsiteY1" fmla="*/ 0 h 5201920"/>
                <a:gd name="connsiteX2" fmla="*/ 1043516 w 1043516"/>
                <a:gd name="connsiteY2" fmla="*/ 173923 h 5201920"/>
                <a:gd name="connsiteX3" fmla="*/ 1043516 w 1043516"/>
                <a:gd name="connsiteY3" fmla="*/ 5201920 h 5201920"/>
                <a:gd name="connsiteX4" fmla="*/ 1043516 w 1043516"/>
                <a:gd name="connsiteY4" fmla="*/ 5201920 h 5201920"/>
                <a:gd name="connsiteX5" fmla="*/ 0 w 1043516"/>
                <a:gd name="connsiteY5" fmla="*/ 5201920 h 5201920"/>
                <a:gd name="connsiteX6" fmla="*/ 0 w 1043516"/>
                <a:gd name="connsiteY6" fmla="*/ 5201920 h 5201920"/>
                <a:gd name="connsiteX7" fmla="*/ 0 w 1043516"/>
                <a:gd name="connsiteY7" fmla="*/ 173923 h 5201920"/>
                <a:gd name="connsiteX8" fmla="*/ 173923 w 1043516"/>
                <a:gd name="connsiteY8" fmla="*/ 0 h 520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3516" h="5201920">
                  <a:moveTo>
                    <a:pt x="1043516" y="867007"/>
                  </a:moveTo>
                  <a:lnTo>
                    <a:pt x="1043516" y="4334913"/>
                  </a:lnTo>
                  <a:cubicBezTo>
                    <a:pt x="1043516" y="4813746"/>
                    <a:pt x="1027896" y="5201918"/>
                    <a:pt x="1008627" y="5201918"/>
                  </a:cubicBezTo>
                  <a:lnTo>
                    <a:pt x="0" y="5201918"/>
                  </a:lnTo>
                  <a:lnTo>
                    <a:pt x="0" y="5201918"/>
                  </a:lnTo>
                  <a:lnTo>
                    <a:pt x="0" y="2"/>
                  </a:lnTo>
                  <a:lnTo>
                    <a:pt x="0" y="2"/>
                  </a:lnTo>
                  <a:lnTo>
                    <a:pt x="1008627" y="2"/>
                  </a:lnTo>
                  <a:cubicBezTo>
                    <a:pt x="1027896" y="2"/>
                    <a:pt x="1043516" y="388174"/>
                    <a:pt x="1043516" y="867007"/>
                  </a:cubicBez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77610" rIns="104280" bIns="77610" numCol="1" spcCol="1270" anchor="ctr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uk-UA" sz="2000" b="1" i="1" kern="1200" dirty="0"/>
                <a:t>Етапи</a:t>
              </a:r>
              <a:endParaRPr lang="ru-RU" sz="2000" kern="1200" dirty="0"/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uk-UA" sz="2000" b="1" i="1" kern="1200" dirty="0"/>
                <a:t>Напрями</a:t>
              </a:r>
              <a:endParaRPr lang="ru-RU" sz="2000" kern="1200" dirty="0"/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uk-UA" sz="2000" b="1" i="1" kern="1200" dirty="0"/>
                <a:t>Суб’єкти взаємодії</a:t>
              </a:r>
              <a:endParaRPr lang="ru-RU" sz="2000" kern="1200" dirty="0"/>
            </a:p>
          </p:txBody>
        </p:sp>
        <p:sp>
          <p:nvSpPr>
            <p:cNvPr id="82" name="Полилиния: фигура 81">
              <a:extLst>
                <a:ext uri="{FF2B5EF4-FFF2-40B4-BE49-F238E27FC236}">
                  <a16:creationId xmlns:a16="http://schemas.microsoft.com/office/drawing/2014/main" id="{1828A5D0-3501-46EB-955F-030A0DFEC6ED}"/>
                </a:ext>
              </a:extLst>
            </p:cNvPr>
            <p:cNvSpPr/>
            <p:nvPr/>
          </p:nvSpPr>
          <p:spPr>
            <a:xfrm>
              <a:off x="2032000" y="2091993"/>
              <a:ext cx="2926080" cy="1304395"/>
            </a:xfrm>
            <a:custGeom>
              <a:avLst/>
              <a:gdLst>
                <a:gd name="connsiteX0" fmla="*/ 0 w 2926080"/>
                <a:gd name="connsiteY0" fmla="*/ 217404 h 1304395"/>
                <a:gd name="connsiteX1" fmla="*/ 217404 w 2926080"/>
                <a:gd name="connsiteY1" fmla="*/ 0 h 1304395"/>
                <a:gd name="connsiteX2" fmla="*/ 2708676 w 2926080"/>
                <a:gd name="connsiteY2" fmla="*/ 0 h 1304395"/>
                <a:gd name="connsiteX3" fmla="*/ 2926080 w 2926080"/>
                <a:gd name="connsiteY3" fmla="*/ 217404 h 1304395"/>
                <a:gd name="connsiteX4" fmla="*/ 2926080 w 2926080"/>
                <a:gd name="connsiteY4" fmla="*/ 1086991 h 1304395"/>
                <a:gd name="connsiteX5" fmla="*/ 2708676 w 2926080"/>
                <a:gd name="connsiteY5" fmla="*/ 1304395 h 1304395"/>
                <a:gd name="connsiteX6" fmla="*/ 217404 w 2926080"/>
                <a:gd name="connsiteY6" fmla="*/ 1304395 h 1304395"/>
                <a:gd name="connsiteX7" fmla="*/ 0 w 2926080"/>
                <a:gd name="connsiteY7" fmla="*/ 1086991 h 1304395"/>
                <a:gd name="connsiteX8" fmla="*/ 0 w 2926080"/>
                <a:gd name="connsiteY8" fmla="*/ 217404 h 1304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6080" h="1304395">
                  <a:moveTo>
                    <a:pt x="0" y="217404"/>
                  </a:moveTo>
                  <a:cubicBezTo>
                    <a:pt x="0" y="97335"/>
                    <a:pt x="97335" y="0"/>
                    <a:pt x="217404" y="0"/>
                  </a:cubicBezTo>
                  <a:lnTo>
                    <a:pt x="2708676" y="0"/>
                  </a:lnTo>
                  <a:cubicBezTo>
                    <a:pt x="2828745" y="0"/>
                    <a:pt x="2926080" y="97335"/>
                    <a:pt x="2926080" y="217404"/>
                  </a:cubicBezTo>
                  <a:lnTo>
                    <a:pt x="2926080" y="1086991"/>
                  </a:lnTo>
                  <a:cubicBezTo>
                    <a:pt x="2926080" y="1207060"/>
                    <a:pt x="2828745" y="1304395"/>
                    <a:pt x="2708676" y="1304395"/>
                  </a:cubicBezTo>
                  <a:lnTo>
                    <a:pt x="217404" y="1304395"/>
                  </a:lnTo>
                  <a:cubicBezTo>
                    <a:pt x="97335" y="1304395"/>
                    <a:pt x="0" y="1207060"/>
                    <a:pt x="0" y="1086991"/>
                  </a:cubicBezTo>
                  <a:lnTo>
                    <a:pt x="0" y="21740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8925" tIns="111300" rIns="158925" bIns="11130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uk-UA" sz="2500" b="1" kern="1200" dirty="0"/>
                <a:t>Організаційно-</a:t>
              </a:r>
              <a:endParaRPr lang="ru-RU" sz="2500" kern="1200" dirty="0"/>
            </a:p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uk-UA" sz="2500" b="1" kern="1200" dirty="0"/>
                <a:t>суб’єктний блок</a:t>
              </a:r>
              <a:endParaRPr lang="ru-RU" sz="2500" kern="1200" dirty="0"/>
            </a:p>
          </p:txBody>
        </p:sp>
        <p:sp>
          <p:nvSpPr>
            <p:cNvPr id="83" name="Полилиния: фигура 82">
              <a:extLst>
                <a:ext uri="{FF2B5EF4-FFF2-40B4-BE49-F238E27FC236}">
                  <a16:creationId xmlns:a16="http://schemas.microsoft.com/office/drawing/2014/main" id="{6230CE7C-6E2A-40EC-8ABC-C1630B18FB87}"/>
                </a:ext>
              </a:extLst>
            </p:cNvPr>
            <p:cNvSpPr/>
            <p:nvPr/>
          </p:nvSpPr>
          <p:spPr>
            <a:xfrm>
              <a:off x="2032000" y="3461609"/>
              <a:ext cx="2926080" cy="1304395"/>
            </a:xfrm>
            <a:custGeom>
              <a:avLst/>
              <a:gdLst>
                <a:gd name="connsiteX0" fmla="*/ 0 w 2926080"/>
                <a:gd name="connsiteY0" fmla="*/ 217404 h 1304395"/>
                <a:gd name="connsiteX1" fmla="*/ 217404 w 2926080"/>
                <a:gd name="connsiteY1" fmla="*/ 0 h 1304395"/>
                <a:gd name="connsiteX2" fmla="*/ 2708676 w 2926080"/>
                <a:gd name="connsiteY2" fmla="*/ 0 h 1304395"/>
                <a:gd name="connsiteX3" fmla="*/ 2926080 w 2926080"/>
                <a:gd name="connsiteY3" fmla="*/ 217404 h 1304395"/>
                <a:gd name="connsiteX4" fmla="*/ 2926080 w 2926080"/>
                <a:gd name="connsiteY4" fmla="*/ 1086991 h 1304395"/>
                <a:gd name="connsiteX5" fmla="*/ 2708676 w 2926080"/>
                <a:gd name="connsiteY5" fmla="*/ 1304395 h 1304395"/>
                <a:gd name="connsiteX6" fmla="*/ 217404 w 2926080"/>
                <a:gd name="connsiteY6" fmla="*/ 1304395 h 1304395"/>
                <a:gd name="connsiteX7" fmla="*/ 0 w 2926080"/>
                <a:gd name="connsiteY7" fmla="*/ 1086991 h 1304395"/>
                <a:gd name="connsiteX8" fmla="*/ 0 w 2926080"/>
                <a:gd name="connsiteY8" fmla="*/ 217404 h 1304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6080" h="1304395">
                  <a:moveTo>
                    <a:pt x="0" y="217404"/>
                  </a:moveTo>
                  <a:cubicBezTo>
                    <a:pt x="0" y="97335"/>
                    <a:pt x="97335" y="0"/>
                    <a:pt x="217404" y="0"/>
                  </a:cubicBezTo>
                  <a:lnTo>
                    <a:pt x="2708676" y="0"/>
                  </a:lnTo>
                  <a:cubicBezTo>
                    <a:pt x="2828745" y="0"/>
                    <a:pt x="2926080" y="97335"/>
                    <a:pt x="2926080" y="217404"/>
                  </a:cubicBezTo>
                  <a:lnTo>
                    <a:pt x="2926080" y="1086991"/>
                  </a:lnTo>
                  <a:cubicBezTo>
                    <a:pt x="2926080" y="1207060"/>
                    <a:pt x="2828745" y="1304395"/>
                    <a:pt x="2708676" y="1304395"/>
                  </a:cubicBezTo>
                  <a:lnTo>
                    <a:pt x="217404" y="1304395"/>
                  </a:lnTo>
                  <a:cubicBezTo>
                    <a:pt x="97335" y="1304395"/>
                    <a:pt x="0" y="1207060"/>
                    <a:pt x="0" y="1086991"/>
                  </a:cubicBezTo>
                  <a:lnTo>
                    <a:pt x="0" y="21740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8925" tIns="111300" rIns="158925" bIns="11130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uk-UA" sz="2500" b="1" kern="1200" dirty="0"/>
                <a:t>Змістовно-технологічний блок</a:t>
              </a:r>
              <a:endParaRPr lang="ru-RU" sz="2500" b="1" kern="1200" dirty="0"/>
            </a:p>
          </p:txBody>
        </p:sp>
        <p:sp>
          <p:nvSpPr>
            <p:cNvPr id="84" name="Полилиния: фигура 83">
              <a:extLst>
                <a:ext uri="{FF2B5EF4-FFF2-40B4-BE49-F238E27FC236}">
                  <a16:creationId xmlns:a16="http://schemas.microsoft.com/office/drawing/2014/main" id="{F510C9F0-ED25-4A98-AE4B-5FDB7B0945AC}"/>
                </a:ext>
              </a:extLst>
            </p:cNvPr>
            <p:cNvSpPr/>
            <p:nvPr/>
          </p:nvSpPr>
          <p:spPr>
            <a:xfrm>
              <a:off x="4958079" y="3611333"/>
              <a:ext cx="5201920" cy="1043516"/>
            </a:xfrm>
            <a:custGeom>
              <a:avLst/>
              <a:gdLst>
                <a:gd name="connsiteX0" fmla="*/ 173923 w 1043516"/>
                <a:gd name="connsiteY0" fmla="*/ 0 h 5201920"/>
                <a:gd name="connsiteX1" fmla="*/ 869593 w 1043516"/>
                <a:gd name="connsiteY1" fmla="*/ 0 h 5201920"/>
                <a:gd name="connsiteX2" fmla="*/ 1043516 w 1043516"/>
                <a:gd name="connsiteY2" fmla="*/ 173923 h 5201920"/>
                <a:gd name="connsiteX3" fmla="*/ 1043516 w 1043516"/>
                <a:gd name="connsiteY3" fmla="*/ 5201920 h 5201920"/>
                <a:gd name="connsiteX4" fmla="*/ 1043516 w 1043516"/>
                <a:gd name="connsiteY4" fmla="*/ 5201920 h 5201920"/>
                <a:gd name="connsiteX5" fmla="*/ 0 w 1043516"/>
                <a:gd name="connsiteY5" fmla="*/ 5201920 h 5201920"/>
                <a:gd name="connsiteX6" fmla="*/ 0 w 1043516"/>
                <a:gd name="connsiteY6" fmla="*/ 5201920 h 5201920"/>
                <a:gd name="connsiteX7" fmla="*/ 0 w 1043516"/>
                <a:gd name="connsiteY7" fmla="*/ 173923 h 5201920"/>
                <a:gd name="connsiteX8" fmla="*/ 173923 w 1043516"/>
                <a:gd name="connsiteY8" fmla="*/ 0 h 520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3516" h="5201920">
                  <a:moveTo>
                    <a:pt x="1043516" y="867007"/>
                  </a:moveTo>
                  <a:lnTo>
                    <a:pt x="1043516" y="4334913"/>
                  </a:lnTo>
                  <a:cubicBezTo>
                    <a:pt x="1043516" y="4813746"/>
                    <a:pt x="1027896" y="5201918"/>
                    <a:pt x="1008627" y="5201918"/>
                  </a:cubicBezTo>
                  <a:lnTo>
                    <a:pt x="0" y="5201918"/>
                  </a:lnTo>
                  <a:lnTo>
                    <a:pt x="0" y="5201918"/>
                  </a:lnTo>
                  <a:lnTo>
                    <a:pt x="0" y="2"/>
                  </a:lnTo>
                  <a:lnTo>
                    <a:pt x="0" y="2"/>
                  </a:lnTo>
                  <a:lnTo>
                    <a:pt x="1008627" y="2"/>
                  </a:lnTo>
                  <a:cubicBezTo>
                    <a:pt x="1027896" y="2"/>
                    <a:pt x="1043516" y="388174"/>
                    <a:pt x="1043516" y="867007"/>
                  </a:cubicBez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77610" rIns="104280" bIns="77610" numCol="1" spcCol="1270" anchor="ctr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uk-UA" sz="2000" b="1" i="1" kern="1200" dirty="0"/>
                <a:t>Зміст</a:t>
              </a:r>
              <a:endParaRPr lang="ru-RU" sz="2000" b="1" kern="1200" dirty="0"/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uk-UA" sz="2000" b="1" i="1" kern="1200" dirty="0"/>
                <a:t>Засоби</a:t>
              </a:r>
              <a:endParaRPr lang="ru-RU" sz="2000" b="1" kern="1200" dirty="0"/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uk-UA" sz="2000" b="1" i="1" kern="1200" dirty="0"/>
                <a:t>Інструменти реалізації</a:t>
              </a:r>
              <a:endParaRPr lang="ru-RU" sz="2000" b="1" kern="1200" dirty="0"/>
            </a:p>
          </p:txBody>
        </p:sp>
        <p:sp>
          <p:nvSpPr>
            <p:cNvPr id="85" name="Полилиния: фигура 84">
              <a:extLst>
                <a:ext uri="{FF2B5EF4-FFF2-40B4-BE49-F238E27FC236}">
                  <a16:creationId xmlns:a16="http://schemas.microsoft.com/office/drawing/2014/main" id="{8D16B727-50A3-4291-B435-FFF37CE594D5}"/>
                </a:ext>
              </a:extLst>
            </p:cNvPr>
            <p:cNvSpPr/>
            <p:nvPr/>
          </p:nvSpPr>
          <p:spPr>
            <a:xfrm>
              <a:off x="2032000" y="4831225"/>
              <a:ext cx="2926080" cy="1304395"/>
            </a:xfrm>
            <a:custGeom>
              <a:avLst/>
              <a:gdLst>
                <a:gd name="connsiteX0" fmla="*/ 0 w 2926080"/>
                <a:gd name="connsiteY0" fmla="*/ 217404 h 1304395"/>
                <a:gd name="connsiteX1" fmla="*/ 217404 w 2926080"/>
                <a:gd name="connsiteY1" fmla="*/ 0 h 1304395"/>
                <a:gd name="connsiteX2" fmla="*/ 2708676 w 2926080"/>
                <a:gd name="connsiteY2" fmla="*/ 0 h 1304395"/>
                <a:gd name="connsiteX3" fmla="*/ 2926080 w 2926080"/>
                <a:gd name="connsiteY3" fmla="*/ 217404 h 1304395"/>
                <a:gd name="connsiteX4" fmla="*/ 2926080 w 2926080"/>
                <a:gd name="connsiteY4" fmla="*/ 1086991 h 1304395"/>
                <a:gd name="connsiteX5" fmla="*/ 2708676 w 2926080"/>
                <a:gd name="connsiteY5" fmla="*/ 1304395 h 1304395"/>
                <a:gd name="connsiteX6" fmla="*/ 217404 w 2926080"/>
                <a:gd name="connsiteY6" fmla="*/ 1304395 h 1304395"/>
                <a:gd name="connsiteX7" fmla="*/ 0 w 2926080"/>
                <a:gd name="connsiteY7" fmla="*/ 1086991 h 1304395"/>
                <a:gd name="connsiteX8" fmla="*/ 0 w 2926080"/>
                <a:gd name="connsiteY8" fmla="*/ 217404 h 1304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6080" h="1304395">
                  <a:moveTo>
                    <a:pt x="0" y="217404"/>
                  </a:moveTo>
                  <a:cubicBezTo>
                    <a:pt x="0" y="97335"/>
                    <a:pt x="97335" y="0"/>
                    <a:pt x="217404" y="0"/>
                  </a:cubicBezTo>
                  <a:lnTo>
                    <a:pt x="2708676" y="0"/>
                  </a:lnTo>
                  <a:cubicBezTo>
                    <a:pt x="2828745" y="0"/>
                    <a:pt x="2926080" y="97335"/>
                    <a:pt x="2926080" y="217404"/>
                  </a:cubicBezTo>
                  <a:lnTo>
                    <a:pt x="2926080" y="1086991"/>
                  </a:lnTo>
                  <a:cubicBezTo>
                    <a:pt x="2926080" y="1207060"/>
                    <a:pt x="2828745" y="1304395"/>
                    <a:pt x="2708676" y="1304395"/>
                  </a:cubicBezTo>
                  <a:lnTo>
                    <a:pt x="217404" y="1304395"/>
                  </a:lnTo>
                  <a:cubicBezTo>
                    <a:pt x="97335" y="1304395"/>
                    <a:pt x="0" y="1207060"/>
                    <a:pt x="0" y="1086991"/>
                  </a:cubicBezTo>
                  <a:lnTo>
                    <a:pt x="0" y="21740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5115" tIns="109395" rIns="155115" bIns="109395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uk-UA" sz="2400" b="1" kern="1200" dirty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Діагностувально-результативний блок</a:t>
              </a:r>
              <a:endParaRPr lang="ru-RU" sz="3200" kern="1200" dirty="0"/>
            </a:p>
          </p:txBody>
        </p:sp>
      </p:grpSp>
      <p:sp>
        <p:nvSpPr>
          <p:cNvPr id="87" name="Полилиния: фигура 86">
            <a:extLst>
              <a:ext uri="{FF2B5EF4-FFF2-40B4-BE49-F238E27FC236}">
                <a16:creationId xmlns:a16="http://schemas.microsoft.com/office/drawing/2014/main" id="{EC46113C-B516-4ED5-B868-83756FE80C38}"/>
              </a:ext>
            </a:extLst>
          </p:cNvPr>
          <p:cNvSpPr/>
          <p:nvPr/>
        </p:nvSpPr>
        <p:spPr>
          <a:xfrm>
            <a:off x="4932681" y="4970055"/>
            <a:ext cx="5201920" cy="1043516"/>
          </a:xfrm>
          <a:custGeom>
            <a:avLst/>
            <a:gdLst>
              <a:gd name="connsiteX0" fmla="*/ 173923 w 1043516"/>
              <a:gd name="connsiteY0" fmla="*/ 0 h 5201920"/>
              <a:gd name="connsiteX1" fmla="*/ 869593 w 1043516"/>
              <a:gd name="connsiteY1" fmla="*/ 0 h 5201920"/>
              <a:gd name="connsiteX2" fmla="*/ 1043516 w 1043516"/>
              <a:gd name="connsiteY2" fmla="*/ 173923 h 5201920"/>
              <a:gd name="connsiteX3" fmla="*/ 1043516 w 1043516"/>
              <a:gd name="connsiteY3" fmla="*/ 5201920 h 5201920"/>
              <a:gd name="connsiteX4" fmla="*/ 1043516 w 1043516"/>
              <a:gd name="connsiteY4" fmla="*/ 5201920 h 5201920"/>
              <a:gd name="connsiteX5" fmla="*/ 0 w 1043516"/>
              <a:gd name="connsiteY5" fmla="*/ 5201920 h 5201920"/>
              <a:gd name="connsiteX6" fmla="*/ 0 w 1043516"/>
              <a:gd name="connsiteY6" fmla="*/ 5201920 h 5201920"/>
              <a:gd name="connsiteX7" fmla="*/ 0 w 1043516"/>
              <a:gd name="connsiteY7" fmla="*/ 173923 h 5201920"/>
              <a:gd name="connsiteX8" fmla="*/ 173923 w 1043516"/>
              <a:gd name="connsiteY8" fmla="*/ 0 h 520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516" h="5201920">
                <a:moveTo>
                  <a:pt x="1043516" y="867007"/>
                </a:moveTo>
                <a:lnTo>
                  <a:pt x="1043516" y="4334913"/>
                </a:lnTo>
                <a:cubicBezTo>
                  <a:pt x="1043516" y="4813746"/>
                  <a:pt x="1027896" y="5201918"/>
                  <a:pt x="1008627" y="5201918"/>
                </a:cubicBezTo>
                <a:lnTo>
                  <a:pt x="0" y="5201918"/>
                </a:lnTo>
                <a:lnTo>
                  <a:pt x="0" y="5201918"/>
                </a:lnTo>
                <a:lnTo>
                  <a:pt x="0" y="2"/>
                </a:lnTo>
                <a:lnTo>
                  <a:pt x="0" y="2"/>
                </a:lnTo>
                <a:lnTo>
                  <a:pt x="1008627" y="2"/>
                </a:lnTo>
                <a:cubicBezTo>
                  <a:pt x="1027896" y="2"/>
                  <a:pt x="1043516" y="388174"/>
                  <a:pt x="1043516" y="867007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77610" rIns="104280" bIns="77610" numCol="1" spcCol="1270" anchor="ctr" anchorCtr="0">
            <a:noAutofit/>
          </a:bodyPr>
          <a:lstStyle/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r>
              <a:rPr lang="uk-UA" sz="2000" b="1" i="1" dirty="0"/>
              <a:t>Діагностика</a:t>
            </a:r>
            <a:endParaRPr lang="ru-RU" sz="2000" dirty="0"/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r>
              <a:rPr lang="uk-UA" sz="2000" b="1" i="1" dirty="0"/>
              <a:t>Очікуваний результат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10771400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057400" y="877079"/>
            <a:ext cx="7851648" cy="485191"/>
          </a:xfrm>
          <a:ln>
            <a:noFill/>
          </a:ln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ct val="20000"/>
              </a:spcBef>
            </a:pPr>
            <a:br>
              <a:rPr lang="uk-UA" sz="2700" dirty="0">
                <a:solidFill>
                  <a:schemeClr val="tx1"/>
                </a:solidFill>
              </a:rPr>
            </a:br>
            <a:endParaRPr lang="ru-RU" sz="3600" dirty="0">
              <a:ln w="18415" cmpd="sng">
                <a:noFill/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EBE28AC-BBB6-4D61-94D6-65A8AC7BFA90}"/>
              </a:ext>
            </a:extLst>
          </p:cNvPr>
          <p:cNvSpPr/>
          <p:nvPr/>
        </p:nvSpPr>
        <p:spPr>
          <a:xfrm>
            <a:off x="1063256" y="4327451"/>
            <a:ext cx="10345479" cy="148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8DD889-DA4B-438E-A443-919B6CDBD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2" y="-31899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66FA47-1F22-4BFD-84CE-3397D5DC17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98" t="40465" r="21686" b="12789"/>
          <a:stretch/>
        </p:blipFill>
        <p:spPr>
          <a:xfrm>
            <a:off x="2487491" y="-31899"/>
            <a:ext cx="7953185" cy="40437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3C276D-56BE-49A5-A327-959FDC4C11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76" t="45115" r="20872" b="24497"/>
          <a:stretch/>
        </p:blipFill>
        <p:spPr>
          <a:xfrm>
            <a:off x="2355496" y="4011887"/>
            <a:ext cx="8217174" cy="2647507"/>
          </a:xfrm>
          <a:prstGeom prst="rect">
            <a:avLst/>
          </a:prstGeom>
        </p:spPr>
      </p:pic>
      <p:sp>
        <p:nvSpPr>
          <p:cNvPr id="10" name="Стрілка вниз 1167271943">
            <a:extLst>
              <a:ext uri="{FF2B5EF4-FFF2-40B4-BE49-F238E27FC236}">
                <a16:creationId xmlns:a16="http://schemas.microsoft.com/office/drawing/2014/main" id="{F13636FB-3D4F-49D6-BF42-671A89638015}"/>
              </a:ext>
            </a:extLst>
          </p:cNvPr>
          <p:cNvSpPr/>
          <p:nvPr/>
        </p:nvSpPr>
        <p:spPr>
          <a:xfrm>
            <a:off x="6792100" y="3817819"/>
            <a:ext cx="542925" cy="276225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1" name="Стрілка вниз 1167271943">
            <a:extLst>
              <a:ext uri="{FF2B5EF4-FFF2-40B4-BE49-F238E27FC236}">
                <a16:creationId xmlns:a16="http://schemas.microsoft.com/office/drawing/2014/main" id="{9AABC7EB-75DA-41EA-9D0D-819F9D021A1D}"/>
              </a:ext>
            </a:extLst>
          </p:cNvPr>
          <p:cNvSpPr/>
          <p:nvPr/>
        </p:nvSpPr>
        <p:spPr>
          <a:xfrm>
            <a:off x="6792099" y="6521281"/>
            <a:ext cx="542925" cy="276225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825838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057400" y="877079"/>
            <a:ext cx="7851648" cy="485191"/>
          </a:xfrm>
          <a:ln>
            <a:noFill/>
          </a:ln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ct val="20000"/>
              </a:spcBef>
            </a:pPr>
            <a:br>
              <a:rPr lang="uk-UA" sz="2700" dirty="0">
                <a:solidFill>
                  <a:schemeClr val="tx1"/>
                </a:solidFill>
              </a:rPr>
            </a:br>
            <a:endParaRPr lang="ru-RU" sz="3600" dirty="0">
              <a:ln w="18415" cmpd="sng">
                <a:noFill/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EBE28AC-BBB6-4D61-94D6-65A8AC7BFA90}"/>
              </a:ext>
            </a:extLst>
          </p:cNvPr>
          <p:cNvSpPr/>
          <p:nvPr/>
        </p:nvSpPr>
        <p:spPr>
          <a:xfrm>
            <a:off x="1063256" y="4327451"/>
            <a:ext cx="10345479" cy="148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8DD889-DA4B-438E-A443-919B6CDBD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2" y="-31899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5F0C4D8-9A0D-4F8C-814E-32EDE0AB50B3}"/>
              </a:ext>
            </a:extLst>
          </p:cNvPr>
          <p:cNvSpPr/>
          <p:nvPr/>
        </p:nvSpPr>
        <p:spPr>
          <a:xfrm>
            <a:off x="3671777" y="5468"/>
            <a:ext cx="5975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Лабораторія науково-методичного супроводу підготовки фахівців у коледжах і технікумах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2CB683-53A2-49B5-B558-36EC8ED08A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63" t="27442" r="20872" b="34729"/>
          <a:stretch/>
        </p:blipFill>
        <p:spPr>
          <a:xfrm>
            <a:off x="1913860" y="809518"/>
            <a:ext cx="8138727" cy="326978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B97849-3599-4716-A8F2-260CC87469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54" t="42591" r="21499" b="33450"/>
          <a:stretch/>
        </p:blipFill>
        <p:spPr>
          <a:xfrm>
            <a:off x="1913860" y="4180349"/>
            <a:ext cx="8077200" cy="2083566"/>
          </a:xfrm>
          <a:prstGeom prst="rect">
            <a:avLst/>
          </a:prstGeom>
        </p:spPr>
      </p:pic>
      <p:sp>
        <p:nvSpPr>
          <p:cNvPr id="10" name="Стрілка вниз 1167271943">
            <a:extLst>
              <a:ext uri="{FF2B5EF4-FFF2-40B4-BE49-F238E27FC236}">
                <a16:creationId xmlns:a16="http://schemas.microsoft.com/office/drawing/2014/main" id="{F7BA43A9-0DB6-4737-A355-A6CF02FFF0F7}"/>
              </a:ext>
            </a:extLst>
          </p:cNvPr>
          <p:cNvSpPr/>
          <p:nvPr/>
        </p:nvSpPr>
        <p:spPr>
          <a:xfrm>
            <a:off x="6515654" y="626327"/>
            <a:ext cx="542925" cy="276225"/>
          </a:xfrm>
          <a:prstGeom prst="downArrow">
            <a:avLst>
              <a:gd name="adj1" fmla="val 57834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b="1" dirty="0"/>
          </a:p>
        </p:txBody>
      </p:sp>
      <p:sp>
        <p:nvSpPr>
          <p:cNvPr id="11" name="Стрілка вниз 1167271943">
            <a:extLst>
              <a:ext uri="{FF2B5EF4-FFF2-40B4-BE49-F238E27FC236}">
                <a16:creationId xmlns:a16="http://schemas.microsoft.com/office/drawing/2014/main" id="{08A359DA-A56E-4F78-8F3B-207AD78116BE}"/>
              </a:ext>
            </a:extLst>
          </p:cNvPr>
          <p:cNvSpPr/>
          <p:nvPr/>
        </p:nvSpPr>
        <p:spPr>
          <a:xfrm>
            <a:off x="6515653" y="3904124"/>
            <a:ext cx="542925" cy="276225"/>
          </a:xfrm>
          <a:prstGeom prst="downArrow">
            <a:avLst>
              <a:gd name="adj1" fmla="val 57834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43678952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057400" y="877079"/>
            <a:ext cx="7851648" cy="919823"/>
          </a:xfrm>
          <a:ln>
            <a:noFill/>
          </a:ln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ct val="20000"/>
              </a:spcBef>
            </a:pPr>
            <a:br>
              <a:rPr lang="uk-UA" sz="2700" dirty="0">
                <a:solidFill>
                  <a:schemeClr val="tx1"/>
                </a:solidFill>
              </a:rPr>
            </a:br>
            <a:endParaRPr lang="ru-RU" sz="3600" dirty="0">
              <a:ln w="18415" cmpd="sng">
                <a:noFill/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EBE28AC-BBB6-4D61-94D6-65A8AC7BFA90}"/>
              </a:ext>
            </a:extLst>
          </p:cNvPr>
          <p:cNvSpPr/>
          <p:nvPr/>
        </p:nvSpPr>
        <p:spPr>
          <a:xfrm>
            <a:off x="2385238" y="4284921"/>
            <a:ext cx="7523811" cy="191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6DEBE9D-48F8-4617-8A93-E2FDBA2D57EF}"/>
              </a:ext>
            </a:extLst>
          </p:cNvPr>
          <p:cNvSpPr txBox="1">
            <a:spLocks/>
          </p:cNvSpPr>
          <p:nvPr/>
        </p:nvSpPr>
        <p:spPr>
          <a:xfrm>
            <a:off x="2069915" y="770647"/>
            <a:ext cx="8154456" cy="7488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2400" b="1" dirty="0">
                <a:solidFill>
                  <a:srgbClr val="002060"/>
                </a:solidFill>
                <a:latin typeface="+mn-lt"/>
              </a:rPr>
              <a:t>Педагогічні умови цілеспрямованого розвитку професійної компетентності педагогічних працівників коледжів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DA2F50E-1C01-46EE-B382-6DBC7CDC0F37}"/>
              </a:ext>
            </a:extLst>
          </p:cNvPr>
          <p:cNvSpPr/>
          <p:nvPr/>
        </p:nvSpPr>
        <p:spPr>
          <a:xfrm>
            <a:off x="1158949" y="4284921"/>
            <a:ext cx="10058400" cy="191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BAFA6AB-3353-469B-962E-1A6D8E4A6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2" y="-31899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D5C1D2D-95ED-4DC0-967B-CB5A824ABB76}"/>
              </a:ext>
            </a:extLst>
          </p:cNvPr>
          <p:cNvSpPr/>
          <p:nvPr/>
        </p:nvSpPr>
        <p:spPr>
          <a:xfrm>
            <a:off x="3671777" y="5468"/>
            <a:ext cx="5975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Лабораторія науково-методичного супроводу підготовки фахівців у коледжах і технікумах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D026656-41EA-4B23-BF4B-7AD9406D6BFB}"/>
              </a:ext>
            </a:extLst>
          </p:cNvPr>
          <p:cNvSpPr txBox="1">
            <a:spLocks/>
          </p:cNvSpPr>
          <p:nvPr/>
        </p:nvSpPr>
        <p:spPr>
          <a:xfrm>
            <a:off x="138223" y="1638332"/>
            <a:ext cx="11919097" cy="47199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1800" b="1" dirty="0">
                <a:solidFill>
                  <a:srgbClr val="002060"/>
                </a:solidFill>
                <a:latin typeface="+mn-lt"/>
              </a:rPr>
              <a:t>1. Сформованість у фаховому коледжі гнучкої системи безперервного підвищення кваліфікації педагогічних працівників.</a:t>
            </a:r>
          </a:p>
          <a:p>
            <a:r>
              <a:rPr lang="uk-UA" sz="1800" b="1" dirty="0">
                <a:solidFill>
                  <a:srgbClr val="002060"/>
                </a:solidFill>
                <a:latin typeface="+mn-lt"/>
              </a:rPr>
              <a:t>2. Активна взаємодія фахового коледжу з науковими установами НАПН України, закладами вищої освіти, Науково-методичним центром вищої та фахової передвищої освіти щодо виконання спільних проєктів, грантів, організації конкурсів, олімпіад, участі в роботі науково-практичних конференцій, вебінарів, семінарів тощо.</a:t>
            </a:r>
            <a:endParaRPr lang="ru-RU" sz="1800" b="1" dirty="0">
              <a:solidFill>
                <a:srgbClr val="002060"/>
              </a:solidFill>
              <a:latin typeface="+mn-lt"/>
            </a:endParaRPr>
          </a:p>
          <a:p>
            <a:r>
              <a:rPr lang="uk-UA" sz="1800" b="1" dirty="0">
                <a:solidFill>
                  <a:srgbClr val="002060"/>
                </a:solidFill>
                <a:latin typeface="+mn-lt"/>
              </a:rPr>
              <a:t>3. Запровадження в освітньому середовищі коледжу прогресивних моделей професійного розвитку педагогічних працівників, зокрема принципів концепції «організації, що навчається».</a:t>
            </a:r>
            <a:endParaRPr lang="ru-RU" sz="1800" b="1" dirty="0">
              <a:solidFill>
                <a:srgbClr val="002060"/>
              </a:solidFill>
              <a:latin typeface="+mn-lt"/>
            </a:endParaRPr>
          </a:p>
          <a:p>
            <a:r>
              <a:rPr lang="uk-UA" sz="1800" dirty="0">
                <a:solidFill>
                  <a:srgbClr val="002060"/>
                </a:solidFill>
                <a:latin typeface="+mn-lt"/>
              </a:rPr>
              <a:t>4. Залучення викладачів фахових коледжів до активної науково-педагогічної діяльності, до виконання науково-педагогічних досліджень.</a:t>
            </a:r>
            <a:endParaRPr lang="ru-RU" sz="1800" dirty="0">
              <a:solidFill>
                <a:srgbClr val="002060"/>
              </a:solidFill>
              <a:latin typeface="+mn-lt"/>
            </a:endParaRPr>
          </a:p>
          <a:p>
            <a:r>
              <a:rPr lang="uk-UA" sz="1800" dirty="0">
                <a:solidFill>
                  <a:srgbClr val="002060"/>
                </a:solidFill>
                <a:latin typeface="+mn-lt"/>
              </a:rPr>
              <a:t>5. Цілеспрямований розвиток особистості викладача безпосередньо у процесі трудової, професійної діяльності, опанування педагогічним працівником її потребо-мотиваційним, інформаційно-пізнавальним, </a:t>
            </a:r>
            <a:r>
              <a:rPr lang="uk-UA" sz="1800" dirty="0" err="1">
                <a:solidFill>
                  <a:srgbClr val="002060"/>
                </a:solidFill>
                <a:latin typeface="+mn-lt"/>
              </a:rPr>
              <a:t>цілеформуючим</a:t>
            </a:r>
            <a:r>
              <a:rPr lang="uk-UA" sz="1800" dirty="0">
                <a:solidFill>
                  <a:srgbClr val="002060"/>
                </a:solidFill>
                <a:latin typeface="+mn-lt"/>
              </a:rPr>
              <a:t>, </a:t>
            </a:r>
            <a:r>
              <a:rPr lang="uk-UA" sz="1800" dirty="0" err="1">
                <a:solidFill>
                  <a:srgbClr val="002060"/>
                </a:solidFill>
                <a:latin typeface="+mn-lt"/>
              </a:rPr>
              <a:t>знаряддєво</a:t>
            </a:r>
            <a:r>
              <a:rPr lang="uk-UA" sz="1800" dirty="0">
                <a:solidFill>
                  <a:srgbClr val="002060"/>
                </a:solidFill>
                <a:latin typeface="+mn-lt"/>
              </a:rPr>
              <a:t>-операційно-результативним та </a:t>
            </a:r>
            <a:r>
              <a:rPr lang="uk-UA" sz="1800" dirty="0" err="1">
                <a:solidFill>
                  <a:srgbClr val="002060"/>
                </a:solidFill>
                <a:latin typeface="+mn-lt"/>
              </a:rPr>
              <a:t>емоційно</a:t>
            </a:r>
            <a:r>
              <a:rPr lang="uk-UA" sz="1800" dirty="0">
                <a:solidFill>
                  <a:srgbClr val="002060"/>
                </a:solidFill>
                <a:latin typeface="+mn-lt"/>
              </a:rPr>
              <a:t>-почуттєвим компонентами.</a:t>
            </a:r>
            <a:endParaRPr lang="ru-RU" sz="1800" dirty="0">
              <a:solidFill>
                <a:srgbClr val="002060"/>
              </a:solidFill>
              <a:latin typeface="+mn-lt"/>
            </a:endParaRPr>
          </a:p>
          <a:p>
            <a:r>
              <a:rPr lang="uk-UA" sz="1800" dirty="0">
                <a:solidFill>
                  <a:srgbClr val="002060"/>
                </a:solidFill>
                <a:latin typeface="+mn-lt"/>
              </a:rPr>
              <a:t>6. Проєктування та створення у закладі фахової передвищої освіти творчого інформаційно-освітнього середовища.</a:t>
            </a:r>
            <a:endParaRPr lang="ru-RU" sz="1800" dirty="0">
              <a:solidFill>
                <a:srgbClr val="002060"/>
              </a:solidFill>
              <a:latin typeface="+mn-lt"/>
            </a:endParaRPr>
          </a:p>
          <a:p>
            <a:r>
              <a:rPr lang="uk-UA" sz="1800" dirty="0">
                <a:solidFill>
                  <a:srgbClr val="002060"/>
                </a:solidFill>
                <a:latin typeface="+mn-lt"/>
              </a:rPr>
              <a:t>7. Мотивування педагогічних працівників фахових коледжів до проєктування та застосування інновацій в освітньому процесі.</a:t>
            </a:r>
            <a:endParaRPr lang="ru-RU" sz="1800" dirty="0">
              <a:solidFill>
                <a:srgbClr val="002060"/>
              </a:solidFill>
              <a:latin typeface="+mn-lt"/>
            </a:endParaRPr>
          </a:p>
          <a:p>
            <a:r>
              <a:rPr lang="uk-UA" sz="1800" dirty="0">
                <a:solidFill>
                  <a:srgbClr val="002060"/>
                </a:solidFill>
                <a:latin typeface="+mn-lt"/>
              </a:rPr>
              <a:t>8. Об’єктивне, систематичне оцінювання результатів педагогічної діяльності викладачів фахового коледжу.</a:t>
            </a:r>
            <a:endParaRPr lang="ru-RU" sz="1800" b="1" dirty="0">
              <a:solidFill>
                <a:srgbClr val="002060"/>
              </a:solidFill>
              <a:latin typeface="+mn-lt"/>
            </a:endParaRPr>
          </a:p>
          <a:p>
            <a:r>
              <a:rPr lang="uk-UA" sz="1800" dirty="0">
                <a:solidFill>
                  <a:srgbClr val="002060"/>
                </a:solidFill>
                <a:latin typeface="+mn-lt"/>
              </a:rPr>
              <a:t>9. Системне формування у викладачів фахового коледжу позитивної мотивації до саморозвитку, самовдосконалення</a:t>
            </a:r>
            <a:endParaRPr lang="ru-RU" sz="18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3634944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057400" y="877079"/>
            <a:ext cx="7851648" cy="485191"/>
          </a:xfrm>
          <a:ln>
            <a:noFill/>
          </a:ln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ct val="20000"/>
              </a:spcBef>
            </a:pPr>
            <a:br>
              <a:rPr lang="uk-UA" sz="2700" dirty="0">
                <a:solidFill>
                  <a:schemeClr val="tx1"/>
                </a:solidFill>
              </a:rPr>
            </a:br>
            <a:endParaRPr lang="ru-RU" sz="3600" dirty="0">
              <a:ln w="18415" cmpd="sng">
                <a:noFill/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EBE28AC-BBB6-4D61-94D6-65A8AC7BFA90}"/>
              </a:ext>
            </a:extLst>
          </p:cNvPr>
          <p:cNvSpPr/>
          <p:nvPr/>
        </p:nvSpPr>
        <p:spPr>
          <a:xfrm>
            <a:off x="1063256" y="4327451"/>
            <a:ext cx="10345479" cy="148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8DD889-DA4B-438E-A443-919B6CDBD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2" y="-31899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5F0C4D8-9A0D-4F8C-814E-32EDE0AB50B3}"/>
              </a:ext>
            </a:extLst>
          </p:cNvPr>
          <p:cNvSpPr/>
          <p:nvPr/>
        </p:nvSpPr>
        <p:spPr>
          <a:xfrm>
            <a:off x="3671777" y="5468"/>
            <a:ext cx="5975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Лабораторія науково-методичного супроводу підготовки фахівців у коледжах і технікумах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022C66-5DA5-4193-9FD3-04FE917AFF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29" t="29767" r="25349" b="15038"/>
          <a:stretch/>
        </p:blipFill>
        <p:spPr>
          <a:xfrm>
            <a:off x="2170176" y="1238692"/>
            <a:ext cx="7851648" cy="491245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A612294-3524-4E88-9638-77A84479EAAC}"/>
              </a:ext>
            </a:extLst>
          </p:cNvPr>
          <p:cNvSpPr/>
          <p:nvPr/>
        </p:nvSpPr>
        <p:spPr>
          <a:xfrm>
            <a:off x="3048000" y="55391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i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Гістограма результатів ранжування педагогічних умов розвитку професійної компетентності викладачів коледжів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5271199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057400" y="877079"/>
            <a:ext cx="7851648" cy="485191"/>
          </a:xfrm>
          <a:ln>
            <a:noFill/>
          </a:ln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ct val="20000"/>
              </a:spcBef>
            </a:pPr>
            <a:br>
              <a:rPr lang="uk-UA" sz="2700" dirty="0">
                <a:solidFill>
                  <a:schemeClr val="tx1"/>
                </a:solidFill>
              </a:rPr>
            </a:br>
            <a:endParaRPr lang="ru-RU" sz="3600" dirty="0">
              <a:ln w="18415" cmpd="sng">
                <a:noFill/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EBE28AC-BBB6-4D61-94D6-65A8AC7BFA90}"/>
              </a:ext>
            </a:extLst>
          </p:cNvPr>
          <p:cNvSpPr/>
          <p:nvPr/>
        </p:nvSpPr>
        <p:spPr>
          <a:xfrm>
            <a:off x="1063256" y="4327451"/>
            <a:ext cx="10345479" cy="148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8DD889-DA4B-438E-A443-919B6CDBD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2" y="-31899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5F0C4D8-9A0D-4F8C-814E-32EDE0AB50B3}"/>
              </a:ext>
            </a:extLst>
          </p:cNvPr>
          <p:cNvSpPr/>
          <p:nvPr/>
        </p:nvSpPr>
        <p:spPr>
          <a:xfrm>
            <a:off x="3671777" y="5468"/>
            <a:ext cx="5975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Лабораторія науково-методичного супроводу підготовки фахівців у коледжах і технікумах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CB3D6E-DBE6-4318-89DD-3ECF04D977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99" t="28992" r="33459" b="15349"/>
          <a:stretch/>
        </p:blipFill>
        <p:spPr>
          <a:xfrm>
            <a:off x="4001385" y="1013311"/>
            <a:ext cx="5316279" cy="513049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36B8DC1-E75C-49B4-9DBE-7AE211C1BBA0}"/>
              </a:ext>
            </a:extLst>
          </p:cNvPr>
          <p:cNvSpPr/>
          <p:nvPr/>
        </p:nvSpPr>
        <p:spPr>
          <a:xfrm>
            <a:off x="42532" y="4943477"/>
            <a:ext cx="37851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uk-UA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Структура методичної системи розвитку професійної компетентності викладачів фахових коледжів</a:t>
            </a:r>
            <a:endParaRPr lang="uk-UA" dirty="0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940832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2461272" y="356532"/>
            <a:ext cx="7100596" cy="65822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444CA45F-24E6-4F3D-BF0E-EC94FBB11FBB}"/>
              </a:ext>
            </a:extLst>
          </p:cNvPr>
          <p:cNvGrpSpPr/>
          <p:nvPr/>
        </p:nvGrpSpPr>
        <p:grpSpPr>
          <a:xfrm>
            <a:off x="606056" y="1166577"/>
            <a:ext cx="11132288" cy="5056285"/>
            <a:chOff x="-235419" y="327589"/>
            <a:chExt cx="8544316" cy="5056285"/>
          </a:xfrm>
        </p:grpSpPr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9A1AC840-DA47-4670-9A4A-FFB41E6AAF65}"/>
                </a:ext>
              </a:extLst>
            </p:cNvPr>
            <p:cNvSpPr/>
            <p:nvPr/>
          </p:nvSpPr>
          <p:spPr>
            <a:xfrm>
              <a:off x="-235419" y="327589"/>
              <a:ext cx="8544316" cy="1121547"/>
            </a:xfrm>
            <a:custGeom>
              <a:avLst/>
              <a:gdLst>
                <a:gd name="connsiteX0" fmla="*/ 0 w 7760880"/>
                <a:gd name="connsiteY0" fmla="*/ 102079 h 1020793"/>
                <a:gd name="connsiteX1" fmla="*/ 102079 w 7760880"/>
                <a:gd name="connsiteY1" fmla="*/ 0 h 1020793"/>
                <a:gd name="connsiteX2" fmla="*/ 7658801 w 7760880"/>
                <a:gd name="connsiteY2" fmla="*/ 0 h 1020793"/>
                <a:gd name="connsiteX3" fmla="*/ 7760880 w 7760880"/>
                <a:gd name="connsiteY3" fmla="*/ 102079 h 1020793"/>
                <a:gd name="connsiteX4" fmla="*/ 7760880 w 7760880"/>
                <a:gd name="connsiteY4" fmla="*/ 918714 h 1020793"/>
                <a:gd name="connsiteX5" fmla="*/ 7658801 w 7760880"/>
                <a:gd name="connsiteY5" fmla="*/ 1020793 h 1020793"/>
                <a:gd name="connsiteX6" fmla="*/ 102079 w 7760880"/>
                <a:gd name="connsiteY6" fmla="*/ 1020793 h 1020793"/>
                <a:gd name="connsiteX7" fmla="*/ 0 w 7760880"/>
                <a:gd name="connsiteY7" fmla="*/ 918714 h 1020793"/>
                <a:gd name="connsiteX8" fmla="*/ 0 w 7760880"/>
                <a:gd name="connsiteY8" fmla="*/ 102079 h 1020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0880" h="1020793">
                  <a:moveTo>
                    <a:pt x="0" y="102079"/>
                  </a:moveTo>
                  <a:cubicBezTo>
                    <a:pt x="0" y="45702"/>
                    <a:pt x="45702" y="0"/>
                    <a:pt x="102079" y="0"/>
                  </a:cubicBezTo>
                  <a:lnTo>
                    <a:pt x="7658801" y="0"/>
                  </a:lnTo>
                  <a:cubicBezTo>
                    <a:pt x="7715178" y="0"/>
                    <a:pt x="7760880" y="45702"/>
                    <a:pt x="7760880" y="102079"/>
                  </a:cubicBezTo>
                  <a:lnTo>
                    <a:pt x="7760880" y="918714"/>
                  </a:lnTo>
                  <a:cubicBezTo>
                    <a:pt x="7760880" y="975091"/>
                    <a:pt x="7715178" y="1020793"/>
                    <a:pt x="7658801" y="1020793"/>
                  </a:cubicBezTo>
                  <a:lnTo>
                    <a:pt x="102079" y="1020793"/>
                  </a:lnTo>
                  <a:cubicBezTo>
                    <a:pt x="45702" y="1020793"/>
                    <a:pt x="0" y="975091"/>
                    <a:pt x="0" y="918714"/>
                  </a:cubicBezTo>
                  <a:lnTo>
                    <a:pt x="0" y="102079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8478" tIns="98478" rIns="72000" bIns="98478" numCol="1" spcCol="1270" anchor="t" anchorCtr="0">
              <a:noAutofit/>
            </a:bodyPr>
            <a:lstStyle/>
            <a:p>
              <a:pPr defTabSz="800100">
                <a:lnSpc>
                  <a:spcPct val="90000"/>
                </a:lnSpc>
                <a:spcBef>
                  <a:spcPct val="0"/>
                </a:spcBef>
              </a:pPr>
              <a:r>
                <a:rPr lang="uk-UA" dirty="0">
                  <a:solidFill>
                    <a:schemeClr val="tx2">
                      <a:lumMod val="75000"/>
                    </a:schemeClr>
                  </a:solidFill>
                </a:rPr>
                <a:t>З’ясувати стан досліджуваної проблеми в педагогічній теорії та освітній практиці; здійснити аналіз</a:t>
              </a:r>
              <a:br>
                <a:rPr lang="uk-UA" dirty="0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lang="uk-UA" dirty="0">
                  <a:solidFill>
                    <a:schemeClr val="tx2">
                      <a:lumMod val="75000"/>
                    </a:schemeClr>
                  </a:solidFill>
                </a:rPr>
                <a:t>нормативних документів щодо розвитку професійної компетентності педагогічних працівників фахових коледжів;</a:t>
              </a:r>
            </a:p>
            <a:p>
              <a:pPr defTabSz="800100">
                <a:lnSpc>
                  <a:spcPct val="90000"/>
                </a:lnSpc>
                <a:spcBef>
                  <a:spcPct val="0"/>
                </a:spcBef>
              </a:pPr>
              <a:r>
                <a:rPr lang="uk-UA" dirty="0">
                  <a:solidFill>
                    <a:schemeClr val="tx2">
                      <a:lumMod val="75000"/>
                    </a:schemeClr>
                  </a:solidFill>
                </a:rPr>
                <a:t>здійснити моніторинг педагогічної діяльності викладачів фахових коледжів</a:t>
              </a:r>
            </a:p>
            <a:p>
              <a:pPr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115497D2-E1FB-4ED9-8F10-FC1E33BD519C}"/>
                </a:ext>
              </a:extLst>
            </p:cNvPr>
            <p:cNvSpPr/>
            <p:nvPr/>
          </p:nvSpPr>
          <p:spPr>
            <a:xfrm>
              <a:off x="-36407" y="1488170"/>
              <a:ext cx="8307509" cy="856550"/>
            </a:xfrm>
            <a:custGeom>
              <a:avLst/>
              <a:gdLst>
                <a:gd name="connsiteX0" fmla="*/ 0 w 6949585"/>
                <a:gd name="connsiteY0" fmla="*/ 85655 h 856550"/>
                <a:gd name="connsiteX1" fmla="*/ 85655 w 6949585"/>
                <a:gd name="connsiteY1" fmla="*/ 0 h 856550"/>
                <a:gd name="connsiteX2" fmla="*/ 6863930 w 6949585"/>
                <a:gd name="connsiteY2" fmla="*/ 0 h 856550"/>
                <a:gd name="connsiteX3" fmla="*/ 6949585 w 6949585"/>
                <a:gd name="connsiteY3" fmla="*/ 85655 h 856550"/>
                <a:gd name="connsiteX4" fmla="*/ 6949585 w 6949585"/>
                <a:gd name="connsiteY4" fmla="*/ 770895 h 856550"/>
                <a:gd name="connsiteX5" fmla="*/ 6863930 w 6949585"/>
                <a:gd name="connsiteY5" fmla="*/ 856550 h 856550"/>
                <a:gd name="connsiteX6" fmla="*/ 85655 w 6949585"/>
                <a:gd name="connsiteY6" fmla="*/ 856550 h 856550"/>
                <a:gd name="connsiteX7" fmla="*/ 0 w 6949585"/>
                <a:gd name="connsiteY7" fmla="*/ 770895 h 856550"/>
                <a:gd name="connsiteX8" fmla="*/ 0 w 6949585"/>
                <a:gd name="connsiteY8" fmla="*/ 85655 h 85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49585" h="856550">
                  <a:moveTo>
                    <a:pt x="0" y="85655"/>
                  </a:moveTo>
                  <a:cubicBezTo>
                    <a:pt x="0" y="38349"/>
                    <a:pt x="38349" y="0"/>
                    <a:pt x="85655" y="0"/>
                  </a:cubicBezTo>
                  <a:lnTo>
                    <a:pt x="6863930" y="0"/>
                  </a:lnTo>
                  <a:cubicBezTo>
                    <a:pt x="6911236" y="0"/>
                    <a:pt x="6949585" y="38349"/>
                    <a:pt x="6949585" y="85655"/>
                  </a:cubicBezTo>
                  <a:lnTo>
                    <a:pt x="6949585" y="770895"/>
                  </a:lnTo>
                  <a:cubicBezTo>
                    <a:pt x="6949585" y="818201"/>
                    <a:pt x="6911236" y="856550"/>
                    <a:pt x="6863930" y="856550"/>
                  </a:cubicBezTo>
                  <a:lnTo>
                    <a:pt x="85655" y="856550"/>
                  </a:lnTo>
                  <a:cubicBezTo>
                    <a:pt x="38349" y="856550"/>
                    <a:pt x="0" y="818201"/>
                    <a:pt x="0" y="770895"/>
                  </a:cubicBezTo>
                  <a:lnTo>
                    <a:pt x="0" y="85655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427" tIns="78427" rIns="72000" bIns="78427" numCol="1" spcCol="1270" anchor="ctr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dirty="0">
                  <a:solidFill>
                    <a:schemeClr val="tx2">
                      <a:lumMod val="75000"/>
                    </a:schemeClr>
                  </a:solidFill>
                </a:rPr>
                <a:t>Теоретично обґрунтувати концепцію розвитку професійної компетентності педагогічних працівників</a:t>
              </a:r>
              <a:br>
                <a:rPr lang="uk-UA" dirty="0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lang="uk-UA" dirty="0">
                  <a:solidFill>
                    <a:schemeClr val="tx2">
                      <a:lumMod val="75000"/>
                    </a:schemeClr>
                  </a:solidFill>
                </a:rPr>
                <a:t>фахових коледжів в умовах пандемії, воєнного та повоєнного часу</a:t>
              </a:r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CDE8B1A6-9764-4E43-B1F9-65193700A2A9}"/>
                </a:ext>
              </a:extLst>
            </p:cNvPr>
            <p:cNvSpPr/>
            <p:nvPr/>
          </p:nvSpPr>
          <p:spPr>
            <a:xfrm>
              <a:off x="123373" y="2382983"/>
              <a:ext cx="8147729" cy="856550"/>
            </a:xfrm>
            <a:custGeom>
              <a:avLst/>
              <a:gdLst>
                <a:gd name="connsiteX0" fmla="*/ 0 w 6949585"/>
                <a:gd name="connsiteY0" fmla="*/ 85655 h 856550"/>
                <a:gd name="connsiteX1" fmla="*/ 85655 w 6949585"/>
                <a:gd name="connsiteY1" fmla="*/ 0 h 856550"/>
                <a:gd name="connsiteX2" fmla="*/ 6863930 w 6949585"/>
                <a:gd name="connsiteY2" fmla="*/ 0 h 856550"/>
                <a:gd name="connsiteX3" fmla="*/ 6949585 w 6949585"/>
                <a:gd name="connsiteY3" fmla="*/ 85655 h 856550"/>
                <a:gd name="connsiteX4" fmla="*/ 6949585 w 6949585"/>
                <a:gd name="connsiteY4" fmla="*/ 770895 h 856550"/>
                <a:gd name="connsiteX5" fmla="*/ 6863930 w 6949585"/>
                <a:gd name="connsiteY5" fmla="*/ 856550 h 856550"/>
                <a:gd name="connsiteX6" fmla="*/ 85655 w 6949585"/>
                <a:gd name="connsiteY6" fmla="*/ 856550 h 856550"/>
                <a:gd name="connsiteX7" fmla="*/ 0 w 6949585"/>
                <a:gd name="connsiteY7" fmla="*/ 770895 h 856550"/>
                <a:gd name="connsiteX8" fmla="*/ 0 w 6949585"/>
                <a:gd name="connsiteY8" fmla="*/ 85655 h 85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49585" h="856550">
                  <a:moveTo>
                    <a:pt x="0" y="85655"/>
                  </a:moveTo>
                  <a:cubicBezTo>
                    <a:pt x="0" y="38349"/>
                    <a:pt x="38349" y="0"/>
                    <a:pt x="85655" y="0"/>
                  </a:cubicBezTo>
                  <a:lnTo>
                    <a:pt x="6863930" y="0"/>
                  </a:lnTo>
                  <a:cubicBezTo>
                    <a:pt x="6911236" y="0"/>
                    <a:pt x="6949585" y="38349"/>
                    <a:pt x="6949585" y="85655"/>
                  </a:cubicBezTo>
                  <a:lnTo>
                    <a:pt x="6949585" y="770895"/>
                  </a:lnTo>
                  <a:cubicBezTo>
                    <a:pt x="6949585" y="818201"/>
                    <a:pt x="6911236" y="856550"/>
                    <a:pt x="6863930" y="856550"/>
                  </a:cubicBezTo>
                  <a:lnTo>
                    <a:pt x="85655" y="856550"/>
                  </a:lnTo>
                  <a:cubicBezTo>
                    <a:pt x="38349" y="856550"/>
                    <a:pt x="0" y="818201"/>
                    <a:pt x="0" y="770895"/>
                  </a:cubicBezTo>
                  <a:lnTo>
                    <a:pt x="0" y="85655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427" tIns="78427" rIns="72000" bIns="78427" numCol="1" spcCol="1270" anchor="ctr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ct val="0"/>
                </a:spcBef>
              </a:pPr>
              <a:r>
                <a:rPr lang="uk-UA" dirty="0">
                  <a:solidFill>
                    <a:schemeClr val="tx2">
                      <a:lumMod val="75000"/>
                    </a:schemeClr>
                  </a:solidFill>
                </a:rPr>
                <a:t>Обґрунтувати теоретичні і методичні основи розвитку професійної компетентності педагогічних працівників фахових коледжів в умовах пандемії, воєнного та повоєнного часу</a:t>
              </a:r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935F79D4-CF87-4B37-AC75-09659960FCDF}"/>
                </a:ext>
              </a:extLst>
            </p:cNvPr>
            <p:cNvSpPr/>
            <p:nvPr/>
          </p:nvSpPr>
          <p:spPr>
            <a:xfrm>
              <a:off x="297238" y="3302138"/>
              <a:ext cx="7973864" cy="628320"/>
            </a:xfrm>
            <a:custGeom>
              <a:avLst/>
              <a:gdLst>
                <a:gd name="connsiteX0" fmla="*/ 0 w 6949585"/>
                <a:gd name="connsiteY0" fmla="*/ 85655 h 856550"/>
                <a:gd name="connsiteX1" fmla="*/ 85655 w 6949585"/>
                <a:gd name="connsiteY1" fmla="*/ 0 h 856550"/>
                <a:gd name="connsiteX2" fmla="*/ 6863930 w 6949585"/>
                <a:gd name="connsiteY2" fmla="*/ 0 h 856550"/>
                <a:gd name="connsiteX3" fmla="*/ 6949585 w 6949585"/>
                <a:gd name="connsiteY3" fmla="*/ 85655 h 856550"/>
                <a:gd name="connsiteX4" fmla="*/ 6949585 w 6949585"/>
                <a:gd name="connsiteY4" fmla="*/ 770895 h 856550"/>
                <a:gd name="connsiteX5" fmla="*/ 6863930 w 6949585"/>
                <a:gd name="connsiteY5" fmla="*/ 856550 h 856550"/>
                <a:gd name="connsiteX6" fmla="*/ 85655 w 6949585"/>
                <a:gd name="connsiteY6" fmla="*/ 856550 h 856550"/>
                <a:gd name="connsiteX7" fmla="*/ 0 w 6949585"/>
                <a:gd name="connsiteY7" fmla="*/ 770895 h 856550"/>
                <a:gd name="connsiteX8" fmla="*/ 0 w 6949585"/>
                <a:gd name="connsiteY8" fmla="*/ 85655 h 85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49585" h="856550">
                  <a:moveTo>
                    <a:pt x="0" y="85655"/>
                  </a:moveTo>
                  <a:cubicBezTo>
                    <a:pt x="0" y="38349"/>
                    <a:pt x="38349" y="0"/>
                    <a:pt x="85655" y="0"/>
                  </a:cubicBezTo>
                  <a:lnTo>
                    <a:pt x="6863930" y="0"/>
                  </a:lnTo>
                  <a:cubicBezTo>
                    <a:pt x="6911236" y="0"/>
                    <a:pt x="6949585" y="38349"/>
                    <a:pt x="6949585" y="85655"/>
                  </a:cubicBezTo>
                  <a:lnTo>
                    <a:pt x="6949585" y="770895"/>
                  </a:lnTo>
                  <a:cubicBezTo>
                    <a:pt x="6949585" y="818201"/>
                    <a:pt x="6911236" y="856550"/>
                    <a:pt x="6863930" y="856550"/>
                  </a:cubicBezTo>
                  <a:lnTo>
                    <a:pt x="85655" y="856550"/>
                  </a:lnTo>
                  <a:cubicBezTo>
                    <a:pt x="38349" y="856550"/>
                    <a:pt x="0" y="818201"/>
                    <a:pt x="0" y="770895"/>
                  </a:cubicBezTo>
                  <a:lnTo>
                    <a:pt x="0" y="85655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427" tIns="78427" rIns="72000" bIns="78427" numCol="1" spcCol="1270" anchor="ctr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dirty="0">
                  <a:solidFill>
                    <a:schemeClr val="tx2">
                      <a:lumMod val="75000"/>
                    </a:schemeClr>
                  </a:solidFill>
                </a:rPr>
                <a:t>Розробити методичну систему розвитку професійної компетентності педагогічних працівників</a:t>
              </a:r>
              <a:br>
                <a:rPr lang="uk-UA" dirty="0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lang="uk-UA" dirty="0">
                  <a:solidFill>
                    <a:schemeClr val="tx2">
                      <a:lumMod val="75000"/>
                    </a:schemeClr>
                  </a:solidFill>
                </a:rPr>
                <a:t>фахових коледжів в особливих умовах діяльності</a:t>
              </a:r>
            </a:p>
          </p:txBody>
        </p:sp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id="{D1293F6D-DE61-4A17-8167-792C23469CDD}"/>
                </a:ext>
              </a:extLst>
            </p:cNvPr>
            <p:cNvSpPr/>
            <p:nvPr/>
          </p:nvSpPr>
          <p:spPr>
            <a:xfrm>
              <a:off x="529250" y="3963246"/>
              <a:ext cx="7741852" cy="856550"/>
            </a:xfrm>
            <a:custGeom>
              <a:avLst/>
              <a:gdLst>
                <a:gd name="connsiteX0" fmla="*/ 0 w 6949585"/>
                <a:gd name="connsiteY0" fmla="*/ 85655 h 856550"/>
                <a:gd name="connsiteX1" fmla="*/ 85655 w 6949585"/>
                <a:gd name="connsiteY1" fmla="*/ 0 h 856550"/>
                <a:gd name="connsiteX2" fmla="*/ 6863930 w 6949585"/>
                <a:gd name="connsiteY2" fmla="*/ 0 h 856550"/>
                <a:gd name="connsiteX3" fmla="*/ 6949585 w 6949585"/>
                <a:gd name="connsiteY3" fmla="*/ 85655 h 856550"/>
                <a:gd name="connsiteX4" fmla="*/ 6949585 w 6949585"/>
                <a:gd name="connsiteY4" fmla="*/ 770895 h 856550"/>
                <a:gd name="connsiteX5" fmla="*/ 6863930 w 6949585"/>
                <a:gd name="connsiteY5" fmla="*/ 856550 h 856550"/>
                <a:gd name="connsiteX6" fmla="*/ 85655 w 6949585"/>
                <a:gd name="connsiteY6" fmla="*/ 856550 h 856550"/>
                <a:gd name="connsiteX7" fmla="*/ 0 w 6949585"/>
                <a:gd name="connsiteY7" fmla="*/ 770895 h 856550"/>
                <a:gd name="connsiteX8" fmla="*/ 0 w 6949585"/>
                <a:gd name="connsiteY8" fmla="*/ 85655 h 85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49585" h="856550">
                  <a:moveTo>
                    <a:pt x="0" y="85655"/>
                  </a:moveTo>
                  <a:cubicBezTo>
                    <a:pt x="0" y="38349"/>
                    <a:pt x="38349" y="0"/>
                    <a:pt x="85655" y="0"/>
                  </a:cubicBezTo>
                  <a:lnTo>
                    <a:pt x="6863930" y="0"/>
                  </a:lnTo>
                  <a:cubicBezTo>
                    <a:pt x="6911236" y="0"/>
                    <a:pt x="6949585" y="38349"/>
                    <a:pt x="6949585" y="85655"/>
                  </a:cubicBezTo>
                  <a:lnTo>
                    <a:pt x="6949585" y="770895"/>
                  </a:lnTo>
                  <a:cubicBezTo>
                    <a:pt x="6949585" y="818201"/>
                    <a:pt x="6911236" y="856550"/>
                    <a:pt x="6863930" y="856550"/>
                  </a:cubicBezTo>
                  <a:lnTo>
                    <a:pt x="85655" y="856550"/>
                  </a:lnTo>
                  <a:cubicBezTo>
                    <a:pt x="38349" y="856550"/>
                    <a:pt x="0" y="818201"/>
                    <a:pt x="0" y="770895"/>
                  </a:cubicBezTo>
                  <a:lnTo>
                    <a:pt x="0" y="85655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427" tIns="78427" rIns="72000" bIns="78427" numCol="1" spcCol="1270" anchor="ctr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ct val="0"/>
                </a:spcBef>
              </a:pPr>
              <a:r>
                <a:rPr lang="uk-UA" dirty="0">
                  <a:solidFill>
                    <a:schemeClr val="tx2">
                      <a:lumMod val="75000"/>
                    </a:schemeClr>
                  </a:solidFill>
                </a:rPr>
                <a:t>Розробити діагностичний апарат визначення рівнів розвитку </a:t>
              </a:r>
            </a:p>
            <a:p>
              <a:pPr defTabSz="622300">
                <a:lnSpc>
                  <a:spcPct val="90000"/>
                </a:lnSpc>
                <a:spcBef>
                  <a:spcPct val="0"/>
                </a:spcBef>
              </a:pPr>
              <a:r>
                <a:rPr lang="uk-UA" dirty="0">
                  <a:solidFill>
                    <a:schemeClr val="tx2">
                      <a:lumMod val="75000"/>
                    </a:schemeClr>
                  </a:solidFill>
                </a:rPr>
                <a:t>професійної компетентності педагогічних працівників фахових коледжів в особливих умовах діяльності</a:t>
              </a:r>
            </a:p>
          </p:txBody>
        </p:sp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id="{86FDED35-7CE8-4549-819F-5DBDE75206E5}"/>
                </a:ext>
              </a:extLst>
            </p:cNvPr>
            <p:cNvSpPr/>
            <p:nvPr/>
          </p:nvSpPr>
          <p:spPr>
            <a:xfrm>
              <a:off x="7715209" y="1280260"/>
              <a:ext cx="556757" cy="556757"/>
            </a:xfrm>
            <a:custGeom>
              <a:avLst/>
              <a:gdLst>
                <a:gd name="connsiteX0" fmla="*/ 0 w 556757"/>
                <a:gd name="connsiteY0" fmla="*/ 306216 h 556757"/>
                <a:gd name="connsiteX1" fmla="*/ 125270 w 556757"/>
                <a:gd name="connsiteY1" fmla="*/ 306216 h 556757"/>
                <a:gd name="connsiteX2" fmla="*/ 125270 w 556757"/>
                <a:gd name="connsiteY2" fmla="*/ 0 h 556757"/>
                <a:gd name="connsiteX3" fmla="*/ 431487 w 556757"/>
                <a:gd name="connsiteY3" fmla="*/ 0 h 556757"/>
                <a:gd name="connsiteX4" fmla="*/ 431487 w 556757"/>
                <a:gd name="connsiteY4" fmla="*/ 306216 h 556757"/>
                <a:gd name="connsiteX5" fmla="*/ 556757 w 556757"/>
                <a:gd name="connsiteY5" fmla="*/ 306216 h 556757"/>
                <a:gd name="connsiteX6" fmla="*/ 278379 w 556757"/>
                <a:gd name="connsiteY6" fmla="*/ 556757 h 556757"/>
                <a:gd name="connsiteX7" fmla="*/ 0 w 556757"/>
                <a:gd name="connsiteY7" fmla="*/ 306216 h 55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6757" h="556757">
                  <a:moveTo>
                    <a:pt x="0" y="306216"/>
                  </a:moveTo>
                  <a:lnTo>
                    <a:pt x="125270" y="306216"/>
                  </a:lnTo>
                  <a:lnTo>
                    <a:pt x="125270" y="0"/>
                  </a:lnTo>
                  <a:lnTo>
                    <a:pt x="431487" y="0"/>
                  </a:lnTo>
                  <a:lnTo>
                    <a:pt x="431487" y="306216"/>
                  </a:lnTo>
                  <a:lnTo>
                    <a:pt x="556757" y="306216"/>
                  </a:lnTo>
                  <a:lnTo>
                    <a:pt x="278379" y="556757"/>
                  </a:lnTo>
                  <a:lnTo>
                    <a:pt x="0" y="306216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rgbClr r="0" g="0" b="0"/>
            </a:lnRef>
            <a:fillRef idx="1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7020" tIns="31750" rIns="157020" bIns="169547" numCol="1" spcCol="1270" anchor="ctr" anchorCtr="0">
              <a:noAutofit/>
            </a:bodyPr>
            <a:lstStyle/>
            <a:p>
              <a:pPr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id="{3EBD4586-D595-4C6D-85C2-C0C2CCC39A8B}"/>
                </a:ext>
              </a:extLst>
            </p:cNvPr>
            <p:cNvSpPr/>
            <p:nvPr/>
          </p:nvSpPr>
          <p:spPr>
            <a:xfrm>
              <a:off x="7714496" y="2068132"/>
              <a:ext cx="556757" cy="556757"/>
            </a:xfrm>
            <a:custGeom>
              <a:avLst/>
              <a:gdLst>
                <a:gd name="connsiteX0" fmla="*/ 0 w 556757"/>
                <a:gd name="connsiteY0" fmla="*/ 306216 h 556757"/>
                <a:gd name="connsiteX1" fmla="*/ 125270 w 556757"/>
                <a:gd name="connsiteY1" fmla="*/ 306216 h 556757"/>
                <a:gd name="connsiteX2" fmla="*/ 125270 w 556757"/>
                <a:gd name="connsiteY2" fmla="*/ 0 h 556757"/>
                <a:gd name="connsiteX3" fmla="*/ 431487 w 556757"/>
                <a:gd name="connsiteY3" fmla="*/ 0 h 556757"/>
                <a:gd name="connsiteX4" fmla="*/ 431487 w 556757"/>
                <a:gd name="connsiteY4" fmla="*/ 306216 h 556757"/>
                <a:gd name="connsiteX5" fmla="*/ 556757 w 556757"/>
                <a:gd name="connsiteY5" fmla="*/ 306216 h 556757"/>
                <a:gd name="connsiteX6" fmla="*/ 278379 w 556757"/>
                <a:gd name="connsiteY6" fmla="*/ 556757 h 556757"/>
                <a:gd name="connsiteX7" fmla="*/ 0 w 556757"/>
                <a:gd name="connsiteY7" fmla="*/ 306216 h 55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6757" h="556757">
                  <a:moveTo>
                    <a:pt x="0" y="306216"/>
                  </a:moveTo>
                  <a:lnTo>
                    <a:pt x="125270" y="306216"/>
                  </a:lnTo>
                  <a:lnTo>
                    <a:pt x="125270" y="0"/>
                  </a:lnTo>
                  <a:lnTo>
                    <a:pt x="431487" y="0"/>
                  </a:lnTo>
                  <a:lnTo>
                    <a:pt x="431487" y="306216"/>
                  </a:lnTo>
                  <a:lnTo>
                    <a:pt x="556757" y="306216"/>
                  </a:lnTo>
                  <a:lnTo>
                    <a:pt x="278379" y="556757"/>
                  </a:lnTo>
                  <a:lnTo>
                    <a:pt x="0" y="306216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rgbClr r="0" g="0" b="0"/>
            </a:lnRef>
            <a:fillRef idx="1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7020" tIns="31750" rIns="157020" bIns="169547" numCol="1" spcCol="1270" anchor="ctr" anchorCtr="0">
              <a:noAutofit/>
            </a:bodyPr>
            <a:lstStyle/>
            <a:p>
              <a:pPr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25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34831A44-9DCE-4741-BBEB-6BE41EF4A277}"/>
                </a:ext>
              </a:extLst>
            </p:cNvPr>
            <p:cNvSpPr/>
            <p:nvPr/>
          </p:nvSpPr>
          <p:spPr>
            <a:xfrm>
              <a:off x="727015" y="4839647"/>
              <a:ext cx="7544088" cy="544227"/>
            </a:xfrm>
            <a:custGeom>
              <a:avLst/>
              <a:gdLst>
                <a:gd name="connsiteX0" fmla="*/ 0 w 6949585"/>
                <a:gd name="connsiteY0" fmla="*/ 85655 h 856550"/>
                <a:gd name="connsiteX1" fmla="*/ 85655 w 6949585"/>
                <a:gd name="connsiteY1" fmla="*/ 0 h 856550"/>
                <a:gd name="connsiteX2" fmla="*/ 6863930 w 6949585"/>
                <a:gd name="connsiteY2" fmla="*/ 0 h 856550"/>
                <a:gd name="connsiteX3" fmla="*/ 6949585 w 6949585"/>
                <a:gd name="connsiteY3" fmla="*/ 85655 h 856550"/>
                <a:gd name="connsiteX4" fmla="*/ 6949585 w 6949585"/>
                <a:gd name="connsiteY4" fmla="*/ 770895 h 856550"/>
                <a:gd name="connsiteX5" fmla="*/ 6863930 w 6949585"/>
                <a:gd name="connsiteY5" fmla="*/ 856550 h 856550"/>
                <a:gd name="connsiteX6" fmla="*/ 85655 w 6949585"/>
                <a:gd name="connsiteY6" fmla="*/ 856550 h 856550"/>
                <a:gd name="connsiteX7" fmla="*/ 0 w 6949585"/>
                <a:gd name="connsiteY7" fmla="*/ 770895 h 856550"/>
                <a:gd name="connsiteX8" fmla="*/ 0 w 6949585"/>
                <a:gd name="connsiteY8" fmla="*/ 85655 h 85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49585" h="856550">
                  <a:moveTo>
                    <a:pt x="0" y="85655"/>
                  </a:moveTo>
                  <a:cubicBezTo>
                    <a:pt x="0" y="38349"/>
                    <a:pt x="38349" y="0"/>
                    <a:pt x="85655" y="0"/>
                  </a:cubicBezTo>
                  <a:lnTo>
                    <a:pt x="6863930" y="0"/>
                  </a:lnTo>
                  <a:cubicBezTo>
                    <a:pt x="6911236" y="0"/>
                    <a:pt x="6949585" y="38349"/>
                    <a:pt x="6949585" y="85655"/>
                  </a:cubicBezTo>
                  <a:lnTo>
                    <a:pt x="6949585" y="770895"/>
                  </a:lnTo>
                  <a:cubicBezTo>
                    <a:pt x="6949585" y="818201"/>
                    <a:pt x="6911236" y="856550"/>
                    <a:pt x="6863930" y="856550"/>
                  </a:cubicBezTo>
                  <a:lnTo>
                    <a:pt x="85655" y="856550"/>
                  </a:lnTo>
                  <a:cubicBezTo>
                    <a:pt x="38349" y="856550"/>
                    <a:pt x="0" y="818201"/>
                    <a:pt x="0" y="770895"/>
                  </a:cubicBezTo>
                  <a:lnTo>
                    <a:pt x="0" y="85655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427" tIns="78427" rIns="1154147" bIns="78427" numCol="1" spcCol="1270" anchor="ctr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dirty="0">
                  <a:solidFill>
                    <a:schemeClr val="tx2">
                      <a:lumMod val="75000"/>
                    </a:schemeClr>
                  </a:solidFill>
                </a:rPr>
                <a:t>Визначити експериментальну базу та провести констатувальний етап педагогічного експерименту</a:t>
              </a:r>
            </a:p>
          </p:txBody>
        </p:sp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id="{C37617AB-D321-4BB4-A51D-9316662EF674}"/>
                </a:ext>
              </a:extLst>
            </p:cNvPr>
            <p:cNvSpPr/>
            <p:nvPr/>
          </p:nvSpPr>
          <p:spPr>
            <a:xfrm>
              <a:off x="7714496" y="2999417"/>
              <a:ext cx="556757" cy="556757"/>
            </a:xfrm>
            <a:custGeom>
              <a:avLst/>
              <a:gdLst>
                <a:gd name="connsiteX0" fmla="*/ 0 w 556757"/>
                <a:gd name="connsiteY0" fmla="*/ 306216 h 556757"/>
                <a:gd name="connsiteX1" fmla="*/ 125270 w 556757"/>
                <a:gd name="connsiteY1" fmla="*/ 306216 h 556757"/>
                <a:gd name="connsiteX2" fmla="*/ 125270 w 556757"/>
                <a:gd name="connsiteY2" fmla="*/ 0 h 556757"/>
                <a:gd name="connsiteX3" fmla="*/ 431487 w 556757"/>
                <a:gd name="connsiteY3" fmla="*/ 0 h 556757"/>
                <a:gd name="connsiteX4" fmla="*/ 431487 w 556757"/>
                <a:gd name="connsiteY4" fmla="*/ 306216 h 556757"/>
                <a:gd name="connsiteX5" fmla="*/ 556757 w 556757"/>
                <a:gd name="connsiteY5" fmla="*/ 306216 h 556757"/>
                <a:gd name="connsiteX6" fmla="*/ 278379 w 556757"/>
                <a:gd name="connsiteY6" fmla="*/ 556757 h 556757"/>
                <a:gd name="connsiteX7" fmla="*/ 0 w 556757"/>
                <a:gd name="connsiteY7" fmla="*/ 306216 h 55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6757" h="556757">
                  <a:moveTo>
                    <a:pt x="0" y="306216"/>
                  </a:moveTo>
                  <a:lnTo>
                    <a:pt x="125270" y="306216"/>
                  </a:lnTo>
                  <a:lnTo>
                    <a:pt x="125270" y="0"/>
                  </a:lnTo>
                  <a:lnTo>
                    <a:pt x="431487" y="0"/>
                  </a:lnTo>
                  <a:lnTo>
                    <a:pt x="431487" y="306216"/>
                  </a:lnTo>
                  <a:lnTo>
                    <a:pt x="556757" y="306216"/>
                  </a:lnTo>
                  <a:lnTo>
                    <a:pt x="278379" y="556757"/>
                  </a:lnTo>
                  <a:lnTo>
                    <a:pt x="0" y="306216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rgbClr r="0" g="0" b="0"/>
            </a:lnRef>
            <a:fillRef idx="1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7020" tIns="31750" rIns="157020" bIns="169547" numCol="1" spcCol="1270" anchor="ctr" anchorCtr="0">
              <a:noAutofit/>
            </a:bodyPr>
            <a:lstStyle/>
            <a:p>
              <a:pPr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25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265A9197-8F26-4BC6-B515-58EB295A6C1F}"/>
                </a:ext>
              </a:extLst>
            </p:cNvPr>
            <p:cNvSpPr/>
            <p:nvPr/>
          </p:nvSpPr>
          <p:spPr>
            <a:xfrm>
              <a:off x="7715209" y="3863929"/>
              <a:ext cx="556757" cy="556757"/>
            </a:xfrm>
            <a:custGeom>
              <a:avLst/>
              <a:gdLst>
                <a:gd name="connsiteX0" fmla="*/ 0 w 556757"/>
                <a:gd name="connsiteY0" fmla="*/ 306216 h 556757"/>
                <a:gd name="connsiteX1" fmla="*/ 125270 w 556757"/>
                <a:gd name="connsiteY1" fmla="*/ 306216 h 556757"/>
                <a:gd name="connsiteX2" fmla="*/ 125270 w 556757"/>
                <a:gd name="connsiteY2" fmla="*/ 0 h 556757"/>
                <a:gd name="connsiteX3" fmla="*/ 431487 w 556757"/>
                <a:gd name="connsiteY3" fmla="*/ 0 h 556757"/>
                <a:gd name="connsiteX4" fmla="*/ 431487 w 556757"/>
                <a:gd name="connsiteY4" fmla="*/ 306216 h 556757"/>
                <a:gd name="connsiteX5" fmla="*/ 556757 w 556757"/>
                <a:gd name="connsiteY5" fmla="*/ 306216 h 556757"/>
                <a:gd name="connsiteX6" fmla="*/ 278379 w 556757"/>
                <a:gd name="connsiteY6" fmla="*/ 556757 h 556757"/>
                <a:gd name="connsiteX7" fmla="*/ 0 w 556757"/>
                <a:gd name="connsiteY7" fmla="*/ 306216 h 55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6757" h="556757">
                  <a:moveTo>
                    <a:pt x="0" y="306216"/>
                  </a:moveTo>
                  <a:lnTo>
                    <a:pt x="125270" y="306216"/>
                  </a:lnTo>
                  <a:lnTo>
                    <a:pt x="125270" y="0"/>
                  </a:lnTo>
                  <a:lnTo>
                    <a:pt x="431487" y="0"/>
                  </a:lnTo>
                  <a:lnTo>
                    <a:pt x="431487" y="306216"/>
                  </a:lnTo>
                  <a:lnTo>
                    <a:pt x="556757" y="306216"/>
                  </a:lnTo>
                  <a:lnTo>
                    <a:pt x="278379" y="556757"/>
                  </a:lnTo>
                  <a:lnTo>
                    <a:pt x="0" y="306216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rgbClr r="0" g="0" b="0"/>
            </a:lnRef>
            <a:fillRef idx="1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7020" tIns="31750" rIns="157020" bIns="169547" numCol="1" spcCol="1270" anchor="ctr" anchorCtr="0">
              <a:noAutofit/>
            </a:bodyPr>
            <a:lstStyle/>
            <a:p>
              <a:pPr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25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6417BF26-83B9-414A-B852-D63011F517F8}"/>
                </a:ext>
              </a:extLst>
            </p:cNvPr>
            <p:cNvSpPr/>
            <p:nvPr/>
          </p:nvSpPr>
          <p:spPr>
            <a:xfrm>
              <a:off x="7715793" y="4670403"/>
              <a:ext cx="556757" cy="556757"/>
            </a:xfrm>
            <a:custGeom>
              <a:avLst/>
              <a:gdLst>
                <a:gd name="connsiteX0" fmla="*/ 0 w 556757"/>
                <a:gd name="connsiteY0" fmla="*/ 306216 h 556757"/>
                <a:gd name="connsiteX1" fmla="*/ 125270 w 556757"/>
                <a:gd name="connsiteY1" fmla="*/ 306216 h 556757"/>
                <a:gd name="connsiteX2" fmla="*/ 125270 w 556757"/>
                <a:gd name="connsiteY2" fmla="*/ 0 h 556757"/>
                <a:gd name="connsiteX3" fmla="*/ 431487 w 556757"/>
                <a:gd name="connsiteY3" fmla="*/ 0 h 556757"/>
                <a:gd name="connsiteX4" fmla="*/ 431487 w 556757"/>
                <a:gd name="connsiteY4" fmla="*/ 306216 h 556757"/>
                <a:gd name="connsiteX5" fmla="*/ 556757 w 556757"/>
                <a:gd name="connsiteY5" fmla="*/ 306216 h 556757"/>
                <a:gd name="connsiteX6" fmla="*/ 278379 w 556757"/>
                <a:gd name="connsiteY6" fmla="*/ 556757 h 556757"/>
                <a:gd name="connsiteX7" fmla="*/ 0 w 556757"/>
                <a:gd name="connsiteY7" fmla="*/ 306216 h 55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6757" h="556757">
                  <a:moveTo>
                    <a:pt x="0" y="306216"/>
                  </a:moveTo>
                  <a:lnTo>
                    <a:pt x="125270" y="306216"/>
                  </a:lnTo>
                  <a:lnTo>
                    <a:pt x="125270" y="0"/>
                  </a:lnTo>
                  <a:lnTo>
                    <a:pt x="431487" y="0"/>
                  </a:lnTo>
                  <a:lnTo>
                    <a:pt x="431487" y="306216"/>
                  </a:lnTo>
                  <a:lnTo>
                    <a:pt x="556757" y="306216"/>
                  </a:lnTo>
                  <a:lnTo>
                    <a:pt x="278379" y="556757"/>
                  </a:lnTo>
                  <a:lnTo>
                    <a:pt x="0" y="306216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rgbClr r="0" g="0" b="0"/>
            </a:lnRef>
            <a:fillRef idx="1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7020" tIns="31750" rIns="157020" bIns="169547" numCol="1" spcCol="1270" anchor="ctr" anchorCtr="0">
              <a:noAutofit/>
            </a:bodyPr>
            <a:lstStyle/>
            <a:p>
              <a:pPr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250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2560949" y="204716"/>
            <a:ext cx="72494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b="1" dirty="0"/>
          </a:p>
          <a:p>
            <a:pPr algn="ctr"/>
            <a:r>
              <a:rPr lang="uk-UA" sz="2400" b="1" i="1" dirty="0">
                <a:solidFill>
                  <a:schemeClr val="tx2"/>
                </a:solidFill>
                <a:latin typeface="Book Antiqua" pitchFamily="18" charset="0"/>
              </a:rPr>
              <a:t>Завдання констатувального етапу (2023 р.)</a:t>
            </a:r>
            <a:endParaRPr lang="en-US" sz="24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C892850-16AA-4161-93DF-2D21D3FAD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2" y="-31899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2618375"/>
      </p:ext>
    </p:extLst>
  </p:cSld>
  <p:clrMapOvr>
    <a:masterClrMapping/>
  </p:clrMapOvr>
  <p:transition spd="slow"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057400" y="877079"/>
            <a:ext cx="7851648" cy="485191"/>
          </a:xfrm>
          <a:ln>
            <a:noFill/>
          </a:ln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ct val="20000"/>
              </a:spcBef>
            </a:pPr>
            <a:br>
              <a:rPr lang="uk-UA" sz="2700" dirty="0">
                <a:solidFill>
                  <a:schemeClr val="tx1"/>
                </a:solidFill>
              </a:rPr>
            </a:br>
            <a:endParaRPr lang="ru-RU" sz="3600" dirty="0">
              <a:ln w="18415" cmpd="sng">
                <a:noFill/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EBE28AC-BBB6-4D61-94D6-65A8AC7BFA90}"/>
              </a:ext>
            </a:extLst>
          </p:cNvPr>
          <p:cNvSpPr/>
          <p:nvPr/>
        </p:nvSpPr>
        <p:spPr>
          <a:xfrm>
            <a:off x="1063256" y="4327451"/>
            <a:ext cx="10345479" cy="148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8DD889-DA4B-438E-A443-919B6CDBD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2" y="-31899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69C76DD-B158-44E0-9950-2F40BB2466BA}"/>
              </a:ext>
            </a:extLst>
          </p:cNvPr>
          <p:cNvGrpSpPr>
            <a:grpSpLocks/>
          </p:cNvGrpSpPr>
          <p:nvPr/>
        </p:nvGrpSpPr>
        <p:grpSpPr>
          <a:xfrm>
            <a:off x="32446" y="211052"/>
            <a:ext cx="11778308" cy="6075300"/>
            <a:chOff x="-1681080" y="-44452"/>
            <a:chExt cx="9047323" cy="7741768"/>
          </a:xfrm>
        </p:grpSpPr>
        <p:sp>
          <p:nvSpPr>
            <p:cNvPr id="8" name="Округлений прямокутник 814">
              <a:extLst>
                <a:ext uri="{FF2B5EF4-FFF2-40B4-BE49-F238E27FC236}">
                  <a16:creationId xmlns:a16="http://schemas.microsoft.com/office/drawing/2014/main" id="{8A9546A6-995F-4E04-8CEA-0B3774CB5FF2}"/>
                </a:ext>
              </a:extLst>
            </p:cNvPr>
            <p:cNvSpPr/>
            <p:nvPr/>
          </p:nvSpPr>
          <p:spPr>
            <a:xfrm>
              <a:off x="3196586" y="-44452"/>
              <a:ext cx="4169657" cy="770944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00B0F0"/>
              </a:solidFill>
              <a:prstDash val="lgDash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0" name="Округлений прямокутник 812">
              <a:extLst>
                <a:ext uri="{FF2B5EF4-FFF2-40B4-BE49-F238E27FC236}">
                  <a16:creationId xmlns:a16="http://schemas.microsoft.com/office/drawing/2014/main" id="{E489C6FC-725F-4D5F-9801-554239D9DF30}"/>
                </a:ext>
              </a:extLst>
            </p:cNvPr>
            <p:cNvSpPr/>
            <p:nvPr/>
          </p:nvSpPr>
          <p:spPr>
            <a:xfrm>
              <a:off x="1677726" y="0"/>
              <a:ext cx="1432362" cy="768461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00B0F0"/>
              </a:solidFill>
              <a:prstDash val="lgDash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1" name="Округлений прямокутник 810">
              <a:extLst>
                <a:ext uri="{FF2B5EF4-FFF2-40B4-BE49-F238E27FC236}">
                  <a16:creationId xmlns:a16="http://schemas.microsoft.com/office/drawing/2014/main" id="{5D5FE388-47B6-4485-B271-95EB30FCF131}"/>
                </a:ext>
              </a:extLst>
            </p:cNvPr>
            <p:cNvSpPr/>
            <p:nvPr/>
          </p:nvSpPr>
          <p:spPr>
            <a:xfrm>
              <a:off x="188978" y="0"/>
              <a:ext cx="1401697" cy="769731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00B0F0"/>
              </a:solidFill>
              <a:prstDash val="lgDash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2" name="Прямокутник 808">
              <a:extLst>
                <a:ext uri="{FF2B5EF4-FFF2-40B4-BE49-F238E27FC236}">
                  <a16:creationId xmlns:a16="http://schemas.microsoft.com/office/drawing/2014/main" id="{C6EEE45F-680E-47B9-870B-081F66EB56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108" y="3069628"/>
              <a:ext cx="1208350" cy="9906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spcAft>
                  <a:spcPts val="800"/>
                </a:spcAft>
              </a:pPr>
              <a:r>
                <a:rPr lang="uk-UA" sz="1100" b="1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Поведінково-діяльнісний</a:t>
              </a:r>
              <a:endParaRPr lang="uk-UA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Прямокутник 807">
              <a:extLst>
                <a:ext uri="{FF2B5EF4-FFF2-40B4-BE49-F238E27FC236}">
                  <a16:creationId xmlns:a16="http://schemas.microsoft.com/office/drawing/2014/main" id="{DBF39A46-8BA4-40D3-9914-BFEDE11933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108" y="723518"/>
              <a:ext cx="1195650" cy="9715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spcAft>
                  <a:spcPts val="800"/>
                </a:spcAft>
              </a:pPr>
              <a:r>
                <a:rPr lang="uk-UA" sz="1050" b="1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Мотиваційно-ціннісний</a:t>
              </a:r>
              <a:endPara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Прямокутник 806">
              <a:extLst>
                <a:ext uri="{FF2B5EF4-FFF2-40B4-BE49-F238E27FC236}">
                  <a16:creationId xmlns:a16="http://schemas.microsoft.com/office/drawing/2014/main" id="{5D5D9D00-FFC7-4E5E-BE06-D5C64913FB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108" y="1892278"/>
              <a:ext cx="1195650" cy="9068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72000" tIns="45720" rIns="72000" bIns="45720" anchor="ctr" anchorCtr="0" upright="1">
              <a:noAutofit/>
            </a:bodyPr>
            <a:lstStyle/>
            <a:p>
              <a:pPr algn="ctr">
                <a:spcAft>
                  <a:spcPts val="800"/>
                </a:spcAft>
              </a:pPr>
              <a:r>
                <a:rPr lang="uk-UA" sz="1000" b="1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Когнітивно-інформаційний</a:t>
              </a:r>
              <a:endParaRPr lang="uk-UA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Прямокутник 18">
              <a:extLst>
                <a:ext uri="{FF2B5EF4-FFF2-40B4-BE49-F238E27FC236}">
                  <a16:creationId xmlns:a16="http://schemas.microsoft.com/office/drawing/2014/main" id="{9718F9B6-3306-402C-9933-7C0ABC0D9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108" y="4745006"/>
              <a:ext cx="1195650" cy="10953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spcAft>
                  <a:spcPts val="800"/>
                </a:spcAft>
              </a:pPr>
              <a:r>
                <a:rPr lang="uk-UA" sz="1050" b="1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Особистісно-рефлексивний</a:t>
              </a:r>
              <a:endPara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Округлений прямокутник 809">
              <a:extLst>
                <a:ext uri="{FF2B5EF4-FFF2-40B4-BE49-F238E27FC236}">
                  <a16:creationId xmlns:a16="http://schemas.microsoft.com/office/drawing/2014/main" id="{C21B75C5-79B2-4CC3-B0B9-EE7C7DAAE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6297" y="462961"/>
              <a:ext cx="3579933" cy="120734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342900" lvl="0" indent="-342900" rtl="0">
                <a:lnSpc>
                  <a:spcPct val="90000"/>
                </a:lnSpc>
                <a:spcAft>
                  <a:spcPts val="0"/>
                </a:spcAft>
                <a:buFont typeface="+mj-lt"/>
                <a:buAutoNum type="arabicParenR"/>
                <a:tabLst>
                  <a:tab pos="180340" algn="l"/>
                </a:tabLst>
              </a:pPr>
              <a:r>
                <a:rPr lang="uk-UA" sz="1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усвідомлення необхідності власного професійного зростання</a:t>
              </a:r>
              <a:endPara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342900" lvl="0" indent="-342900">
                <a:lnSpc>
                  <a:spcPct val="90000"/>
                </a:lnSpc>
                <a:spcAft>
                  <a:spcPts val="0"/>
                </a:spcAft>
                <a:buFont typeface="+mj-lt"/>
                <a:buAutoNum type="arabicParenR"/>
                <a:tabLst>
                  <a:tab pos="180340" algn="l"/>
                </a:tabLst>
              </a:pPr>
              <a:r>
                <a:rPr lang="uk-UA" sz="1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стійке прагнення до інноваційної педагогічної діяльності, до застосування ефективних методик і технологій навчання студентів</a:t>
              </a:r>
              <a:endPara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342900" lvl="0" indent="-342900">
                <a:lnSpc>
                  <a:spcPct val="90000"/>
                </a:lnSpc>
                <a:spcAft>
                  <a:spcPts val="0"/>
                </a:spcAft>
                <a:buFont typeface="+mj-lt"/>
                <a:buAutoNum type="arabicParenR"/>
                <a:tabLst>
                  <a:tab pos="180340" algn="l"/>
                </a:tabLst>
              </a:pPr>
              <a:r>
                <a:rPr lang="uk-UA" sz="1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сформована потреба в самоосвіті, у</a:t>
              </a:r>
              <a:r>
                <a:rPr lang="uk-UA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uk-UA" sz="1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самовдосконаленні</a:t>
              </a:r>
              <a:endPara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Округлений прямокутник 20">
              <a:extLst>
                <a:ext uri="{FF2B5EF4-FFF2-40B4-BE49-F238E27FC236}">
                  <a16:creationId xmlns:a16="http://schemas.microsoft.com/office/drawing/2014/main" id="{5C5793B2-8DB4-41BB-A967-A94711C1EC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3301" y="4530710"/>
              <a:ext cx="3634137" cy="1636707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342900" lvl="0" indent="-342900" rtl="0">
                <a:spcAft>
                  <a:spcPts val="1000"/>
                </a:spcAft>
                <a:buFont typeface="Times New Roman" panose="02020603050405020304" pitchFamily="18" charset="0"/>
                <a:buAutoNum type="arabicParenR"/>
                <a:tabLst>
                  <a:tab pos="180340" algn="l"/>
                </a:tabLst>
              </a:pPr>
              <a:r>
                <a:rPr lang="uk-UA" sz="1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здатність постійного здійснення самоаналізу власної педагогічної діяльності, здатність об’єктивно оцінити свої здобутки</a:t>
              </a:r>
              <a:endParaRPr lang="ru-RU" sz="1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342900" lvl="0" indent="-342900">
                <a:spcAft>
                  <a:spcPts val="1000"/>
                </a:spcAft>
                <a:buFont typeface="Times New Roman" panose="02020603050405020304" pitchFamily="18" charset="0"/>
                <a:buAutoNum type="arabicParenR"/>
                <a:tabLst>
                  <a:tab pos="180340" algn="l"/>
                </a:tabLst>
              </a:pPr>
              <a:r>
                <a:rPr lang="uk-UA" sz="1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вміння аналізувати причини вчинків і поведінки студентів, колег по роботі</a:t>
              </a:r>
              <a:endParaRPr lang="ru-RU" sz="1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342900" lvl="0" indent="-342900">
                <a:spcAft>
                  <a:spcPts val="1000"/>
                </a:spcAft>
                <a:buFont typeface="Times New Roman" panose="02020603050405020304" pitchFamily="18" charset="0"/>
                <a:buAutoNum type="arabicParenR"/>
                <a:tabLst>
                  <a:tab pos="180340" algn="l"/>
                </a:tabLst>
              </a:pPr>
              <a:r>
                <a:rPr lang="uk-UA" sz="1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здатність конструктивно реагувати на зауваження щодо помилок і неточностей у роботі, здатність</a:t>
              </a:r>
              <a:r>
                <a:rPr lang="uk-UA" sz="14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uk-UA" sz="1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коригування особистих дій</a:t>
              </a:r>
              <a:endParaRPr lang="ru-RU" sz="1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Округлений прямокутник 28">
              <a:extLst>
                <a:ext uri="{FF2B5EF4-FFF2-40B4-BE49-F238E27FC236}">
                  <a16:creationId xmlns:a16="http://schemas.microsoft.com/office/drawing/2014/main" id="{E017A108-5B2F-4BAD-9481-F6D50BAAAD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5136" y="1846005"/>
              <a:ext cx="3643292" cy="86058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342900" lvl="0" indent="-342900" rtl="0">
                <a:spcAft>
                  <a:spcPts val="0"/>
                </a:spcAft>
                <a:buFont typeface="+mj-lt"/>
                <a:buAutoNum type="arabicParenR"/>
                <a:tabLst>
                  <a:tab pos="180340" algn="l"/>
                </a:tabLst>
              </a:pPr>
              <a:r>
                <a:rPr lang="uk-UA" sz="1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володіння основами педагогічних знань</a:t>
              </a:r>
              <a:endPara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342900" lvl="0" indent="-342900">
                <a:spcAft>
                  <a:spcPts val="0"/>
                </a:spcAft>
                <a:buFont typeface="+mj-lt"/>
                <a:buAutoNum type="arabicParenR"/>
                <a:tabLst>
                  <a:tab pos="180340" algn="l"/>
                </a:tabLst>
              </a:pPr>
              <a:r>
                <a:rPr lang="uk-UA" sz="1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розуміння суті та значення терміну «універсальний дизайн у сфері освіти»</a:t>
              </a:r>
              <a:endPara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342900" lvl="0" indent="-342900">
                <a:spcAft>
                  <a:spcPts val="0"/>
                </a:spcAft>
                <a:buFont typeface="+mj-lt"/>
                <a:buAutoNum type="arabicParenR"/>
                <a:tabLst>
                  <a:tab pos="180340" algn="l"/>
                </a:tabLst>
              </a:pPr>
              <a:r>
                <a:rPr lang="uk-UA" sz="1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обізнаність про сучасні наукові досягнення у професійній галузі</a:t>
              </a:r>
              <a:endPara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Округлений прямокутник 23">
              <a:extLst>
                <a:ext uri="{FF2B5EF4-FFF2-40B4-BE49-F238E27FC236}">
                  <a16:creationId xmlns:a16="http://schemas.microsoft.com/office/drawing/2014/main" id="{B781C53A-B9CD-4FF5-8B50-086CB523F2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5136" y="2880605"/>
              <a:ext cx="3661605" cy="151447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180340" indent="-180340">
                <a:spcAft>
                  <a:spcPts val="0"/>
                </a:spcAft>
                <a:tabLst>
                  <a:tab pos="180340" algn="l"/>
                </a:tabLst>
              </a:pPr>
              <a:r>
                <a:rPr lang="uk-UA" sz="1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1)	здатність організувати та провести відеоконференцію зі студентами (наприклад, на платформі Zoom або іншій)</a:t>
              </a:r>
              <a:endParaRPr lang="ru-RU" sz="1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180340" indent="-180340">
                <a:spcAft>
                  <a:spcPts val="0"/>
                </a:spcAft>
                <a:tabLst>
                  <a:tab pos="180340" algn="l"/>
                </a:tabLst>
              </a:pPr>
              <a:r>
                <a:rPr lang="uk-UA" sz="1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2)	 здатність провести науково-педагогічне дослідження, доповісти результати на конференції</a:t>
              </a:r>
              <a:endParaRPr lang="ru-RU" sz="1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180340" indent="-180340">
                <a:spcAft>
                  <a:spcPts val="0"/>
                </a:spcAft>
                <a:tabLst>
                  <a:tab pos="180340" algn="l"/>
                </a:tabLst>
              </a:pPr>
              <a:r>
                <a:rPr lang="uk-UA" sz="1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3)	здатність провести відкрите заняття із застосуванням інноваційних технологій</a:t>
              </a:r>
              <a:endParaRPr lang="ru-RU" sz="1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Прямокутник 805">
              <a:extLst>
                <a:ext uri="{FF2B5EF4-FFF2-40B4-BE49-F238E27FC236}">
                  <a16:creationId xmlns:a16="http://schemas.microsoft.com/office/drawing/2014/main" id="{B7F0EC4D-97B5-404F-B178-D848087534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3311" y="818985"/>
              <a:ext cx="1218020" cy="7715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spcAft>
                  <a:spcPts val="800"/>
                </a:spcAft>
              </a:pPr>
              <a:r>
                <a:rPr lang="uk-UA" sz="105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мотиваційний</a:t>
              </a:r>
              <a:endPara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Прямокутник 804">
              <a:extLst>
                <a:ext uri="{FF2B5EF4-FFF2-40B4-BE49-F238E27FC236}">
                  <a16:creationId xmlns:a16="http://schemas.microsoft.com/office/drawing/2014/main" id="{609693D1-77CA-484C-ACAC-11077FD8EE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3311" y="1957728"/>
              <a:ext cx="1218020" cy="7715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spcAft>
                  <a:spcPts val="800"/>
                </a:spcAft>
              </a:pPr>
              <a:r>
                <a:rPr lang="uk-UA" sz="11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когнітивний</a:t>
              </a:r>
              <a:endPara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Прямокутник 803">
              <a:extLst>
                <a:ext uri="{FF2B5EF4-FFF2-40B4-BE49-F238E27FC236}">
                  <a16:creationId xmlns:a16="http://schemas.microsoft.com/office/drawing/2014/main" id="{BA87FA92-E383-48A0-9837-F40E5EA184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6287" y="3196902"/>
              <a:ext cx="1218020" cy="7715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spcAft>
                  <a:spcPts val="800"/>
                </a:spcAft>
              </a:pPr>
              <a:r>
                <a:rPr lang="uk-UA" sz="11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діяльнісний</a:t>
              </a:r>
              <a:endPara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Прямокутник 802">
              <a:extLst>
                <a:ext uri="{FF2B5EF4-FFF2-40B4-BE49-F238E27FC236}">
                  <a16:creationId xmlns:a16="http://schemas.microsoft.com/office/drawing/2014/main" id="{6FB45259-04B3-48AF-B140-5D51948FE6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4189" y="4930074"/>
              <a:ext cx="1218020" cy="7715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spcAft>
                  <a:spcPts val="800"/>
                </a:spcAft>
              </a:pPr>
              <a:r>
                <a:rPr lang="uk-UA" sz="105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рефлексивний</a:t>
              </a:r>
              <a:endPara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Прямокутник 15">
              <a:extLst>
                <a:ext uri="{FF2B5EF4-FFF2-40B4-BE49-F238E27FC236}">
                  <a16:creationId xmlns:a16="http://schemas.microsoft.com/office/drawing/2014/main" id="{B0914073-8B41-4382-88F0-647749E84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482" y="6265425"/>
              <a:ext cx="1195650" cy="109029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spcAft>
                  <a:spcPts val="800"/>
                </a:spcAft>
              </a:pPr>
              <a:r>
                <a:rPr lang="uk-UA" sz="1100" b="1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Емоційно-вольовий</a:t>
              </a:r>
              <a:endPara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Прямокутник 12">
              <a:extLst>
                <a:ext uri="{FF2B5EF4-FFF2-40B4-BE49-F238E27FC236}">
                  <a16:creationId xmlns:a16="http://schemas.microsoft.com/office/drawing/2014/main" id="{11DA7E32-9A64-4A64-A17B-D697A9AAD2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8314" y="6494819"/>
              <a:ext cx="1218020" cy="71501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spcAft>
                  <a:spcPts val="800"/>
                </a:spcAft>
              </a:pPr>
              <a:r>
                <a:rPr lang="uk-UA" sz="11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вольовий</a:t>
              </a:r>
              <a:endPara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Округлений прямокутник 14">
              <a:extLst>
                <a:ext uri="{FF2B5EF4-FFF2-40B4-BE49-F238E27FC236}">
                  <a16:creationId xmlns:a16="http://schemas.microsoft.com/office/drawing/2014/main" id="{A11EC1E5-ADD1-4623-B539-A045CA0BE3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4853" y="6344754"/>
              <a:ext cx="3622585" cy="90439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180340" indent="-180340">
                <a:spcAft>
                  <a:spcPts val="0"/>
                </a:spcAft>
              </a:pPr>
              <a:r>
                <a:rPr lang="uk-UA" sz="1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1)	здатність зберігати самовладання навіть у ситуаціях із значним емоційним навантаженням</a:t>
              </a:r>
              <a:endParaRPr lang="ru-RU" sz="1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180340" indent="-180340">
                <a:spcAft>
                  <a:spcPts val="0"/>
                </a:spcAft>
              </a:pPr>
              <a:r>
                <a:rPr lang="uk-UA" sz="1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2)	тактовність, уміння реалізувати модель толерантної поведінки</a:t>
              </a:r>
              <a:endParaRPr lang="ru-RU" sz="1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180340" indent="-180340">
                <a:spcAft>
                  <a:spcPts val="0"/>
                </a:spcAft>
              </a:pPr>
              <a:r>
                <a:rPr lang="uk-UA" sz="1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3)	здатність доводити справу до логічного завершення</a:t>
              </a:r>
              <a:endParaRPr lang="ru-RU" sz="1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Стрілка вправо 29">
              <a:extLst>
                <a:ext uri="{FF2B5EF4-FFF2-40B4-BE49-F238E27FC236}">
                  <a16:creationId xmlns:a16="http://schemas.microsoft.com/office/drawing/2014/main" id="{2032A6D6-4CB7-4E59-8259-C52174B003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7364" y="1025553"/>
              <a:ext cx="295275" cy="38100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A5A5A5">
                <a:lumMod val="40000"/>
                <a:lumOff val="60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28" name="Стрілка вправо 25">
              <a:extLst>
                <a:ext uri="{FF2B5EF4-FFF2-40B4-BE49-F238E27FC236}">
                  <a16:creationId xmlns:a16="http://schemas.microsoft.com/office/drawing/2014/main" id="{7038C4DE-FFE4-4C1B-893A-EB956D5E69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1013" y="2149995"/>
              <a:ext cx="295275" cy="40005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A5A5A5">
                <a:lumMod val="40000"/>
                <a:lumOff val="60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29" name="Стрілка вправо 21">
              <a:extLst>
                <a:ext uri="{FF2B5EF4-FFF2-40B4-BE49-F238E27FC236}">
                  <a16:creationId xmlns:a16="http://schemas.microsoft.com/office/drawing/2014/main" id="{1D4AA673-1DC9-478B-BB43-C5DC7E744E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6416" y="3357362"/>
              <a:ext cx="342900" cy="40005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A5A5A5">
                <a:lumMod val="40000"/>
                <a:lumOff val="60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30" name="Стрілка вправо 16">
              <a:extLst>
                <a:ext uri="{FF2B5EF4-FFF2-40B4-BE49-F238E27FC236}">
                  <a16:creationId xmlns:a16="http://schemas.microsoft.com/office/drawing/2014/main" id="{4EB2EEC2-A327-4D9D-BC02-0E1DC05A71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2774" y="5106491"/>
              <a:ext cx="342900" cy="409575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A5A5A5">
                <a:lumMod val="40000"/>
                <a:lumOff val="60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31" name="Стрілка вправо 11">
              <a:extLst>
                <a:ext uri="{FF2B5EF4-FFF2-40B4-BE49-F238E27FC236}">
                  <a16:creationId xmlns:a16="http://schemas.microsoft.com/office/drawing/2014/main" id="{8321866F-F9D6-432D-9A85-F71E94D656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4132" y="6656880"/>
              <a:ext cx="342900" cy="371475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A5A5A5">
                <a:lumMod val="40000"/>
                <a:lumOff val="60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32" name="Поле 811">
              <a:extLst>
                <a:ext uri="{FF2B5EF4-FFF2-40B4-BE49-F238E27FC236}">
                  <a16:creationId xmlns:a16="http://schemas.microsoft.com/office/drawing/2014/main" id="{FF53CFE2-A473-4A3F-B949-E4553B0BA3FD}"/>
                </a:ext>
              </a:extLst>
            </p:cNvPr>
            <p:cNvSpPr txBox="1"/>
            <p:nvPr/>
          </p:nvSpPr>
          <p:spPr>
            <a:xfrm>
              <a:off x="246339" y="119270"/>
              <a:ext cx="1285875" cy="3238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800"/>
                </a:spcAft>
              </a:pPr>
              <a:r>
                <a:rPr lang="uk-UA" sz="1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компоненти</a:t>
              </a:r>
              <a:endPara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Поле 813">
              <a:extLst>
                <a:ext uri="{FF2B5EF4-FFF2-40B4-BE49-F238E27FC236}">
                  <a16:creationId xmlns:a16="http://schemas.microsoft.com/office/drawing/2014/main" id="{8F7BE436-B831-4A14-955F-DAADADF8C654}"/>
                </a:ext>
              </a:extLst>
            </p:cNvPr>
            <p:cNvSpPr txBox="1"/>
            <p:nvPr/>
          </p:nvSpPr>
          <p:spPr>
            <a:xfrm>
              <a:off x="1754189" y="107232"/>
              <a:ext cx="1209675" cy="3937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800"/>
                </a:spcAft>
              </a:pPr>
              <a:r>
                <a:rPr lang="uk-UA" sz="14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критерії</a:t>
              </a:r>
              <a:endParaRPr lang="ru-RU" sz="1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Поле 815">
              <a:extLst>
                <a:ext uri="{FF2B5EF4-FFF2-40B4-BE49-F238E27FC236}">
                  <a16:creationId xmlns:a16="http://schemas.microsoft.com/office/drawing/2014/main" id="{E35D2C73-0E9F-4A6A-B0CA-ECBC0E6B28CB}"/>
                </a:ext>
              </a:extLst>
            </p:cNvPr>
            <p:cNvSpPr txBox="1"/>
            <p:nvPr/>
          </p:nvSpPr>
          <p:spPr>
            <a:xfrm>
              <a:off x="4395105" y="20866"/>
              <a:ext cx="1671228" cy="2667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800"/>
                </a:spcAft>
              </a:pPr>
              <a:r>
                <a:rPr lang="uk-UA" sz="1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показники</a:t>
              </a:r>
              <a:endPara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5" name="Пряма зі стрілкою 822">
              <a:extLst>
                <a:ext uri="{FF2B5EF4-FFF2-40B4-BE49-F238E27FC236}">
                  <a16:creationId xmlns:a16="http://schemas.microsoft.com/office/drawing/2014/main" id="{715ED418-4ACA-4CD6-B464-D7EC38F204C2}"/>
                </a:ext>
              </a:extLst>
            </p:cNvPr>
            <p:cNvCxnSpPr/>
            <p:nvPr/>
          </p:nvCxnSpPr>
          <p:spPr>
            <a:xfrm>
              <a:off x="2344864" y="5725770"/>
              <a:ext cx="0" cy="756054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6" name="Пряма зі стрілкою 823">
              <a:extLst>
                <a:ext uri="{FF2B5EF4-FFF2-40B4-BE49-F238E27FC236}">
                  <a16:creationId xmlns:a16="http://schemas.microsoft.com/office/drawing/2014/main" id="{396EBD4E-2A98-4C5C-93CC-B23F41409543}"/>
                </a:ext>
              </a:extLst>
            </p:cNvPr>
            <p:cNvCxnSpPr/>
            <p:nvPr/>
          </p:nvCxnSpPr>
          <p:spPr>
            <a:xfrm>
              <a:off x="2344864" y="2729253"/>
              <a:ext cx="0" cy="468033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7" name="Стрілка вправо 824">
              <a:extLst>
                <a:ext uri="{FF2B5EF4-FFF2-40B4-BE49-F238E27FC236}">
                  <a16:creationId xmlns:a16="http://schemas.microsoft.com/office/drawing/2014/main" id="{844B4F0A-A7E7-4C28-9912-07E0835C6A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4089" y="6664831"/>
              <a:ext cx="342900" cy="371475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A5A5A5">
                <a:lumMod val="40000"/>
                <a:lumOff val="60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38" name="Стрілка вправо 825">
              <a:extLst>
                <a:ext uri="{FF2B5EF4-FFF2-40B4-BE49-F238E27FC236}">
                  <a16:creationId xmlns:a16="http://schemas.microsoft.com/office/drawing/2014/main" id="{55503416-9BE5-4EF2-8793-06CE4020B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0440" y="5098539"/>
              <a:ext cx="342900" cy="371475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A5A5A5">
                <a:lumMod val="40000"/>
                <a:lumOff val="60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39" name="Стрілка вправо 826">
              <a:extLst>
                <a:ext uri="{FF2B5EF4-FFF2-40B4-BE49-F238E27FC236}">
                  <a16:creationId xmlns:a16="http://schemas.microsoft.com/office/drawing/2014/main" id="{C601C61C-351F-43AB-885A-89C85A6905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6373" y="3389169"/>
              <a:ext cx="342900" cy="371475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A5A5A5">
                <a:lumMod val="40000"/>
                <a:lumOff val="60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40" name="Стрілка вправо 827">
              <a:extLst>
                <a:ext uri="{FF2B5EF4-FFF2-40B4-BE49-F238E27FC236}">
                  <a16:creationId xmlns:a16="http://schemas.microsoft.com/office/drawing/2014/main" id="{9390DBAD-C4AF-4E61-8A8E-8716704669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2775" y="2126141"/>
              <a:ext cx="342900" cy="371475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A5A5A5">
                <a:lumMod val="40000"/>
                <a:lumOff val="60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41" name="Стрілка вправо 828">
              <a:extLst>
                <a:ext uri="{FF2B5EF4-FFF2-40B4-BE49-F238E27FC236}">
                  <a16:creationId xmlns:a16="http://schemas.microsoft.com/office/drawing/2014/main" id="{D2D6BC05-73B8-4EA9-972C-7237D6F64F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9126" y="1025553"/>
              <a:ext cx="342900" cy="371475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A5A5A5">
                <a:lumMod val="40000"/>
                <a:lumOff val="60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cxnSp>
          <p:nvCxnSpPr>
            <p:cNvPr id="42" name="Пряма зі стрілкою 829">
              <a:extLst>
                <a:ext uri="{FF2B5EF4-FFF2-40B4-BE49-F238E27FC236}">
                  <a16:creationId xmlns:a16="http://schemas.microsoft.com/office/drawing/2014/main" id="{CAA71D72-0CA8-4245-85F7-50CDB1B49C96}"/>
                </a:ext>
              </a:extLst>
            </p:cNvPr>
            <p:cNvCxnSpPr/>
            <p:nvPr/>
          </p:nvCxnSpPr>
          <p:spPr>
            <a:xfrm flipH="1">
              <a:off x="2331381" y="3968426"/>
              <a:ext cx="0" cy="936066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3" name="Стрілка вниз 837">
              <a:extLst>
                <a:ext uri="{FF2B5EF4-FFF2-40B4-BE49-F238E27FC236}">
                  <a16:creationId xmlns:a16="http://schemas.microsoft.com/office/drawing/2014/main" id="{157FB81D-EBC9-451A-B3D3-24D6ACB9CF52}"/>
                </a:ext>
              </a:extLst>
            </p:cNvPr>
            <p:cNvSpPr/>
            <p:nvPr/>
          </p:nvSpPr>
          <p:spPr>
            <a:xfrm>
              <a:off x="5131617" y="1688029"/>
              <a:ext cx="276225" cy="142875"/>
            </a:xfrm>
            <a:prstGeom prst="downArrow">
              <a:avLst/>
            </a:prstGeom>
            <a:solidFill>
              <a:srgbClr val="00B0F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44" name="Стрілка вниз 840">
              <a:extLst>
                <a:ext uri="{FF2B5EF4-FFF2-40B4-BE49-F238E27FC236}">
                  <a16:creationId xmlns:a16="http://schemas.microsoft.com/office/drawing/2014/main" id="{CB718D1A-96EB-4ABA-9DFC-883525ED35D0}"/>
                </a:ext>
              </a:extLst>
            </p:cNvPr>
            <p:cNvSpPr/>
            <p:nvPr/>
          </p:nvSpPr>
          <p:spPr>
            <a:xfrm>
              <a:off x="5141147" y="2691742"/>
              <a:ext cx="285750" cy="133351"/>
            </a:xfrm>
            <a:prstGeom prst="downArrow">
              <a:avLst/>
            </a:prstGeom>
            <a:solidFill>
              <a:srgbClr val="00B0F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45" name="Стрілка вниз 843">
              <a:extLst>
                <a:ext uri="{FF2B5EF4-FFF2-40B4-BE49-F238E27FC236}">
                  <a16:creationId xmlns:a16="http://schemas.microsoft.com/office/drawing/2014/main" id="{1F32306A-465D-4361-A8D7-93BE27EF10EA}"/>
                </a:ext>
              </a:extLst>
            </p:cNvPr>
            <p:cNvSpPr/>
            <p:nvPr/>
          </p:nvSpPr>
          <p:spPr>
            <a:xfrm>
              <a:off x="5134817" y="4355867"/>
              <a:ext cx="285750" cy="133351"/>
            </a:xfrm>
            <a:prstGeom prst="downArrow">
              <a:avLst/>
            </a:prstGeom>
            <a:solidFill>
              <a:srgbClr val="00B0F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46" name="Стрілка вниз 846">
              <a:extLst>
                <a:ext uri="{FF2B5EF4-FFF2-40B4-BE49-F238E27FC236}">
                  <a16:creationId xmlns:a16="http://schemas.microsoft.com/office/drawing/2014/main" id="{20DC4795-49A8-4AAE-8004-EE3556451EA1}"/>
                </a:ext>
              </a:extLst>
            </p:cNvPr>
            <p:cNvSpPr/>
            <p:nvPr/>
          </p:nvSpPr>
          <p:spPr>
            <a:xfrm>
              <a:off x="5141147" y="6144678"/>
              <a:ext cx="285750" cy="133351"/>
            </a:xfrm>
            <a:prstGeom prst="downArrow">
              <a:avLst/>
            </a:prstGeom>
            <a:solidFill>
              <a:srgbClr val="00B0F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47" name="Надпись 1167272036">
              <a:extLst>
                <a:ext uri="{FF2B5EF4-FFF2-40B4-BE49-F238E27FC236}">
                  <a16:creationId xmlns:a16="http://schemas.microsoft.com/office/drawing/2014/main" id="{2CE4FDD4-8EC3-493B-9424-FE00D76CEF68}"/>
                </a:ext>
              </a:extLst>
            </p:cNvPr>
            <p:cNvSpPr txBox="1"/>
            <p:nvPr/>
          </p:nvSpPr>
          <p:spPr>
            <a:xfrm>
              <a:off x="-1681080" y="5186130"/>
              <a:ext cx="1862311" cy="2472091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800"/>
                </a:spcAft>
              </a:pPr>
              <a:r>
                <a:rPr lang="uk-UA" sz="14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Схема взаємозв’язку компонентів, критеріїв та показників розвиненості професійної компетентності педагогічних працівників фахових коледжів</a:t>
              </a:r>
              <a:endPara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8" name="Пряма зі стрілкою 823">
              <a:extLst>
                <a:ext uri="{FF2B5EF4-FFF2-40B4-BE49-F238E27FC236}">
                  <a16:creationId xmlns:a16="http://schemas.microsoft.com/office/drawing/2014/main" id="{176D2C4A-9D9E-409D-BBCB-FD5D113BAFEA}"/>
                </a:ext>
              </a:extLst>
            </p:cNvPr>
            <p:cNvCxnSpPr/>
            <p:nvPr/>
          </p:nvCxnSpPr>
          <p:spPr>
            <a:xfrm>
              <a:off x="2337790" y="1590510"/>
              <a:ext cx="0" cy="360026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972424646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853201729"/>
              </p:ext>
            </p:extLst>
          </p:nvPr>
        </p:nvGraphicFramePr>
        <p:xfrm>
          <a:off x="2002464" y="1802263"/>
          <a:ext cx="7910624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D36733-F496-4DC3-B91C-9EC6233C7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18997B9B-FFFA-490D-AC3C-63277AF327DE}"/>
              </a:ext>
            </a:extLst>
          </p:cNvPr>
          <p:cNvSpPr/>
          <p:nvPr/>
        </p:nvSpPr>
        <p:spPr>
          <a:xfrm>
            <a:off x="1975883" y="900890"/>
            <a:ext cx="8240234" cy="65822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8D1E8A2-9A13-4275-809B-012C3593D18B}"/>
              </a:ext>
            </a:extLst>
          </p:cNvPr>
          <p:cNvSpPr/>
          <p:nvPr/>
        </p:nvSpPr>
        <p:spPr>
          <a:xfrm>
            <a:off x="2002464" y="685777"/>
            <a:ext cx="818707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b="1" dirty="0"/>
          </a:p>
          <a:p>
            <a:pPr algn="ctr"/>
            <a:r>
              <a:rPr lang="uk-UA" sz="2400" b="1" i="1" dirty="0">
                <a:solidFill>
                  <a:schemeClr val="tx2"/>
                </a:solidFill>
                <a:latin typeface="Book Antiqua" pitchFamily="18" charset="0"/>
              </a:rPr>
              <a:t>Найістотніші наукові результати за звітний період</a:t>
            </a:r>
          </a:p>
          <a:p>
            <a:pPr algn="ctr"/>
            <a:endParaRPr lang="en-US" sz="24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A321F36-1C0B-4C5E-8D2B-D0ACF94562BA}"/>
              </a:ext>
            </a:extLst>
          </p:cNvPr>
          <p:cNvSpPr/>
          <p:nvPr/>
        </p:nvSpPr>
        <p:spPr>
          <a:xfrm>
            <a:off x="3348859" y="1"/>
            <a:ext cx="73191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ln w="18415" cmpd="sng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Теоретичні і методичні основи розвитку професійної компетентності педагогічних працівників фахових коледжів в умовах пандемії, воєнного та повоєнного часу</a:t>
            </a:r>
          </a:p>
        </p:txBody>
      </p:sp>
    </p:spTree>
    <p:extLst>
      <p:ext uri="{BB962C8B-B14F-4D97-AF65-F5344CB8AC3E}">
        <p14:creationId xmlns:p14="http://schemas.microsoft.com/office/powerpoint/2010/main" val="3045757482"/>
      </p:ext>
    </p:extLst>
  </p:cSld>
  <p:clrMapOvr>
    <a:masterClrMapping/>
  </p:clrMapOvr>
  <p:transition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893134" y="2128217"/>
            <a:ext cx="10983433" cy="3693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dirty="0"/>
              <a:t>Узагальнення результатів аналізу матеріалів щодо перспектив, тенденцій розвитку фахової передвищої освіти, особливостей розвитку професійної компетентності педагогічних працівників фахових коледжів у сучасній освітній практиці, а також на основі проведеного опитування 883 педагогічних працівників закладів фахової передвищої освіти з’ясовано такі проблеми: необхідність  оптимізації мережі закладів фахової передвищої освіти; розбалансованість системи спеціальностей, за якими здійснюється підготовка фахівців у закладах фахової передвищої освіти; невідповідність якості підготовки випускників закладів фахової передвищої освіти вимогам роботодавців; низька взаємодія закладів фахової передвищої освіти та роботодавців щодо визначення переліку компетентностей випускників, відсутність сучасних баз виробничих практик; падіння престижу педагогічної діяльності, недостатня мотивація педагогічних працівників здійснювати освітній процес на високому науково-методичному рівні, відсутність профільних освітніх програм підготовки викладачів для коледжів та ін.</a:t>
            </a:r>
            <a:endParaRPr lang="en-US" dirty="0"/>
          </a:p>
          <a:p>
            <a:pPr algn="just"/>
            <a:r>
              <a:rPr lang="uk-UA" b="1" dirty="0"/>
              <a:t>Зроблено висновок, </a:t>
            </a:r>
            <a:r>
              <a:rPr lang="uk-UA" dirty="0"/>
              <a:t>що ключовою проблемою цієї освітньої галузі, яка гальмує її подальшу модернізацію, є недостатня ефективність професійного розвитку педагогічних працівників закладів фахової передвищої освіти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AA7C00-6C39-4F19-986A-509B3E18E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7" y="40549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12">
            <a:extLst>
              <a:ext uri="{FF2B5EF4-FFF2-40B4-BE49-F238E27FC236}">
                <a16:creationId xmlns:a16="http://schemas.microsoft.com/office/drawing/2014/main" id="{43F81006-2093-440E-83C3-E25DCF4883CB}"/>
              </a:ext>
            </a:extLst>
          </p:cNvPr>
          <p:cNvSpPr/>
          <p:nvPr/>
        </p:nvSpPr>
        <p:spPr>
          <a:xfrm>
            <a:off x="2559787" y="672631"/>
            <a:ext cx="7100596" cy="98446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5122063-5B5C-4E0C-BE13-CF9E7295B3E7}"/>
              </a:ext>
            </a:extLst>
          </p:cNvPr>
          <p:cNvSpPr/>
          <p:nvPr/>
        </p:nvSpPr>
        <p:spPr>
          <a:xfrm>
            <a:off x="2400649" y="482466"/>
            <a:ext cx="741887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b="1" dirty="0"/>
          </a:p>
          <a:p>
            <a:pPr algn="ctr"/>
            <a:r>
              <a:rPr lang="uk-UA" sz="2400" b="1" i="1" dirty="0">
                <a:solidFill>
                  <a:schemeClr val="tx2"/>
                </a:solidFill>
                <a:latin typeface="Book Antiqua" pitchFamily="18" charset="0"/>
              </a:rPr>
              <a:t>Результати експериментальної роботи, отримані впродовж звітного періоду</a:t>
            </a:r>
            <a:endParaRPr lang="en-US" sz="24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2ABCCE7-036E-4B2C-A944-8FC50F1495AC}"/>
              </a:ext>
            </a:extLst>
          </p:cNvPr>
          <p:cNvSpPr/>
          <p:nvPr/>
        </p:nvSpPr>
        <p:spPr>
          <a:xfrm>
            <a:off x="3348859" y="1"/>
            <a:ext cx="85277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ln w="18415" cmpd="sng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Теоретичні і методичні основи розвитку професійної компетентності педагогічних працівників фахових коледжів в умовах пандемії, воєнного та повоєнного часу</a:t>
            </a:r>
          </a:p>
        </p:txBody>
      </p:sp>
    </p:spTree>
    <p:extLst>
      <p:ext uri="{BB962C8B-B14F-4D97-AF65-F5344CB8AC3E}">
        <p14:creationId xmlns:p14="http://schemas.microsoft.com/office/powerpoint/2010/main" val="2828497241"/>
      </p:ext>
    </p:extLst>
  </p:cSld>
  <p:clrMapOvr>
    <a:masterClrMapping/>
  </p:clrMapOvr>
  <p:transition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C213225A-E8FE-416D-9930-E59D1F5EAE9C}"/>
              </a:ext>
            </a:extLst>
          </p:cNvPr>
          <p:cNvSpPr/>
          <p:nvPr/>
        </p:nvSpPr>
        <p:spPr>
          <a:xfrm>
            <a:off x="193747" y="1821364"/>
            <a:ext cx="3224926" cy="2310928"/>
          </a:xfrm>
          <a:custGeom>
            <a:avLst/>
            <a:gdLst>
              <a:gd name="connsiteX0" fmla="*/ 0 w 6112172"/>
              <a:gd name="connsiteY0" fmla="*/ 0 h 4578358"/>
              <a:gd name="connsiteX1" fmla="*/ 6112172 w 6112172"/>
              <a:gd name="connsiteY1" fmla="*/ 0 h 4578358"/>
              <a:gd name="connsiteX2" fmla="*/ 6112172 w 6112172"/>
              <a:gd name="connsiteY2" fmla="*/ 4578358 h 4578358"/>
              <a:gd name="connsiteX3" fmla="*/ 0 w 6112172"/>
              <a:gd name="connsiteY3" fmla="*/ 4578358 h 4578358"/>
              <a:gd name="connsiteX4" fmla="*/ 0 w 6112172"/>
              <a:gd name="connsiteY4" fmla="*/ 0 h 4578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2172" h="4578358">
                <a:moveTo>
                  <a:pt x="0" y="0"/>
                </a:moveTo>
                <a:lnTo>
                  <a:pt x="6112172" y="0"/>
                </a:lnTo>
                <a:lnTo>
                  <a:pt x="6112172" y="4578358"/>
                </a:lnTo>
                <a:lnTo>
                  <a:pt x="0" y="457835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2870" tIns="102870" rIns="102870" bIns="2506508" numCol="1" spcCol="1270" anchor="ctr" anchorCtr="0">
            <a:noAutofit/>
          </a:bodyPr>
          <a:lstStyle/>
          <a:p>
            <a:pPr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uk-UA" sz="2700" dirty="0">
              <a:latin typeface="Book Antiqua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D3E5130-17B2-41FD-B1FF-BAAA75744F53}"/>
              </a:ext>
            </a:extLst>
          </p:cNvPr>
          <p:cNvSpPr/>
          <p:nvPr/>
        </p:nvSpPr>
        <p:spPr>
          <a:xfrm>
            <a:off x="298510" y="1926390"/>
            <a:ext cx="3224926" cy="2059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dirty="0">
                <a:latin typeface="Book Antiqua" pitchFamily="18" charset="0"/>
              </a:rPr>
              <a:t>монографія «Система розвитку професійної компетентності педагогічних працівників фахових коледжів в умовах пандемії, воєнного та повоєнного часу» </a:t>
            </a:r>
            <a:r>
              <a:rPr lang="en-GB" sz="1600" dirty="0">
                <a:solidFill>
                  <a:schemeClr val="accent1">
                    <a:lumMod val="50000"/>
                  </a:schemeClr>
                </a:solidFill>
                <a:hlinkClick r:id="rId2" action="ppaction://hlinkpres?slideindex=1&amp;slidetitl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http://lib.iitta.gov.ua/738694/ </a:t>
            </a:r>
            <a:endParaRPr lang="uk-UA" dirty="0">
              <a:solidFill>
                <a:schemeClr val="accent1">
                  <a:lumMod val="5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1605950-80A3-4CC8-85BF-820AB08B22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93" t="11860" r="32442" b="5452"/>
          <a:stretch/>
        </p:blipFill>
        <p:spPr>
          <a:xfrm>
            <a:off x="3674460" y="3334426"/>
            <a:ext cx="2165752" cy="2840331"/>
          </a:xfrm>
          <a:prstGeom prst="rect">
            <a:avLst/>
          </a:prstGeom>
        </p:spPr>
      </p:pic>
      <p:sp>
        <p:nvSpPr>
          <p:cNvPr id="19" name="Скругленный прямоугольник 12">
            <a:extLst>
              <a:ext uri="{FF2B5EF4-FFF2-40B4-BE49-F238E27FC236}">
                <a16:creationId xmlns:a16="http://schemas.microsoft.com/office/drawing/2014/main" id="{B2DEDAD5-3EEE-471F-8071-DEA76AC91ECF}"/>
              </a:ext>
            </a:extLst>
          </p:cNvPr>
          <p:cNvSpPr/>
          <p:nvPr/>
        </p:nvSpPr>
        <p:spPr>
          <a:xfrm>
            <a:off x="2617170" y="941885"/>
            <a:ext cx="7100596" cy="65822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4B74105-B5CC-4FB7-B021-53D63DB40186}"/>
              </a:ext>
            </a:extLst>
          </p:cNvPr>
          <p:cNvSpPr/>
          <p:nvPr/>
        </p:nvSpPr>
        <p:spPr>
          <a:xfrm>
            <a:off x="2716847" y="790069"/>
            <a:ext cx="72494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b="1" dirty="0"/>
          </a:p>
          <a:p>
            <a:pPr algn="ctr"/>
            <a:r>
              <a:rPr lang="uk-UA" sz="2400" b="1" i="1" dirty="0">
                <a:solidFill>
                  <a:schemeClr val="tx2"/>
                </a:solidFill>
                <a:latin typeface="Book Antiqua" pitchFamily="18" charset="0"/>
              </a:rPr>
              <a:t>Підготовлено кінцеві результати</a:t>
            </a:r>
            <a:endParaRPr lang="en-US" sz="24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B5B936-CEE1-41DC-AB8F-DCA63B373F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56" t="19456" r="33333" b="30001"/>
          <a:stretch/>
        </p:blipFill>
        <p:spPr>
          <a:xfrm>
            <a:off x="5991237" y="2252391"/>
            <a:ext cx="5902253" cy="34663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857EBEC-40BF-4BC7-A526-9DB2CB731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7" y="40549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FA64A44-0196-47CD-8563-291F935DF158}"/>
              </a:ext>
            </a:extLst>
          </p:cNvPr>
          <p:cNvSpPr/>
          <p:nvPr/>
        </p:nvSpPr>
        <p:spPr>
          <a:xfrm>
            <a:off x="3348859" y="1"/>
            <a:ext cx="85277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ln w="18415" cmpd="sng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Теоретичні і методичні основи розвитку професійної компетентності педагогічних працівників фахових коледжів в умовах пандемії, воєнного та повоєнного часу</a:t>
            </a:r>
          </a:p>
        </p:txBody>
      </p:sp>
    </p:spTree>
    <p:extLst>
      <p:ext uri="{BB962C8B-B14F-4D97-AF65-F5344CB8AC3E}">
        <p14:creationId xmlns:p14="http://schemas.microsoft.com/office/powerpoint/2010/main" val="1610365667"/>
      </p:ext>
    </p:extLst>
  </p:cSld>
  <p:clrMapOvr>
    <a:masterClrMapping/>
  </p:clrMapOvr>
  <p:transition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4CA9FDA2-A7CD-48A6-A955-A726463E5885}"/>
              </a:ext>
            </a:extLst>
          </p:cNvPr>
          <p:cNvSpPr/>
          <p:nvPr/>
        </p:nvSpPr>
        <p:spPr>
          <a:xfrm>
            <a:off x="7555909" y="5177664"/>
            <a:ext cx="3645983" cy="1144438"/>
          </a:xfrm>
          <a:custGeom>
            <a:avLst/>
            <a:gdLst>
              <a:gd name="connsiteX0" fmla="*/ 0 w 6112172"/>
              <a:gd name="connsiteY0" fmla="*/ 0 h 2174720"/>
              <a:gd name="connsiteX1" fmla="*/ 6112172 w 6112172"/>
              <a:gd name="connsiteY1" fmla="*/ 0 h 2174720"/>
              <a:gd name="connsiteX2" fmla="*/ 6112172 w 6112172"/>
              <a:gd name="connsiteY2" fmla="*/ 2174720 h 2174720"/>
              <a:gd name="connsiteX3" fmla="*/ 0 w 6112172"/>
              <a:gd name="connsiteY3" fmla="*/ 2174720 h 2174720"/>
              <a:gd name="connsiteX4" fmla="*/ 0 w 6112172"/>
              <a:gd name="connsiteY4" fmla="*/ 0 h 217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2172" h="2174720">
                <a:moveTo>
                  <a:pt x="0" y="0"/>
                </a:moveTo>
                <a:lnTo>
                  <a:pt x="6112172" y="0"/>
                </a:lnTo>
                <a:lnTo>
                  <a:pt x="6112172" y="2174720"/>
                </a:lnTo>
                <a:lnTo>
                  <a:pt x="0" y="21747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2870" tIns="102870" rIns="102870" bIns="102870" numCol="1" spcCol="1270" anchor="ctr" anchorCtr="0">
            <a:noAutofit/>
          </a:bodyPr>
          <a:lstStyle/>
          <a:p>
            <a:pPr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>
                <a:latin typeface="Book Antiqua" pitchFamily="18" charset="0"/>
              </a:rPr>
              <a:t>словник «Термінологічний словник викладача фахового коледжу»</a:t>
            </a:r>
          </a:p>
          <a:p>
            <a:pPr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dirty="0">
                <a:solidFill>
                  <a:schemeClr val="accent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http://lib.iitta.gov.ua/738693/</a:t>
            </a:r>
            <a:endParaRPr lang="uk-UA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B5BC5E1-0DCB-4B16-B88D-C6E489F208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93" t="11447" r="32093" b="5452"/>
          <a:stretch/>
        </p:blipFill>
        <p:spPr>
          <a:xfrm>
            <a:off x="8249822" y="1926390"/>
            <a:ext cx="2258156" cy="2947333"/>
          </a:xfrm>
          <a:prstGeom prst="rect">
            <a:avLst/>
          </a:prstGeom>
        </p:spPr>
      </p:pic>
      <p:sp>
        <p:nvSpPr>
          <p:cNvPr id="19" name="Скругленный прямоугольник 12">
            <a:extLst>
              <a:ext uri="{FF2B5EF4-FFF2-40B4-BE49-F238E27FC236}">
                <a16:creationId xmlns:a16="http://schemas.microsoft.com/office/drawing/2014/main" id="{B2DEDAD5-3EEE-471F-8071-DEA76AC91ECF}"/>
              </a:ext>
            </a:extLst>
          </p:cNvPr>
          <p:cNvSpPr/>
          <p:nvPr/>
        </p:nvSpPr>
        <p:spPr>
          <a:xfrm>
            <a:off x="2617170" y="941885"/>
            <a:ext cx="7100596" cy="65822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4B74105-B5CC-4FB7-B021-53D63DB40186}"/>
              </a:ext>
            </a:extLst>
          </p:cNvPr>
          <p:cNvSpPr/>
          <p:nvPr/>
        </p:nvSpPr>
        <p:spPr>
          <a:xfrm>
            <a:off x="2716847" y="790069"/>
            <a:ext cx="72494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b="1" dirty="0"/>
          </a:p>
          <a:p>
            <a:pPr algn="ctr"/>
            <a:r>
              <a:rPr lang="uk-UA" sz="2400" b="1" i="1" dirty="0">
                <a:solidFill>
                  <a:schemeClr val="tx2"/>
                </a:solidFill>
                <a:latin typeface="Book Antiqua" pitchFamily="18" charset="0"/>
              </a:rPr>
              <a:t>Підготовлено кінцеві результати</a:t>
            </a:r>
            <a:endParaRPr lang="en-US" sz="24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3B368D-2F36-4ADC-8071-BEDC95BD0B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21" t="30240" r="31096" b="20917"/>
          <a:stretch/>
        </p:blipFill>
        <p:spPr>
          <a:xfrm>
            <a:off x="536497" y="2318801"/>
            <a:ext cx="6118153" cy="33496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66FA4E-516D-4E95-9F41-83CA85551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7" y="40549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44F35F6-BA1C-4F04-BC5C-2655F4CE9D48}"/>
              </a:ext>
            </a:extLst>
          </p:cNvPr>
          <p:cNvSpPr/>
          <p:nvPr/>
        </p:nvSpPr>
        <p:spPr>
          <a:xfrm>
            <a:off x="3348859" y="1"/>
            <a:ext cx="85277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ln w="18415" cmpd="sng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Теоретичні і методичні основи розвитку професійної компетентності педагогічних працівників фахових коледжів в умовах пандемії, воєнного та повоєнного часу</a:t>
            </a:r>
          </a:p>
        </p:txBody>
      </p:sp>
    </p:spTree>
    <p:extLst>
      <p:ext uri="{BB962C8B-B14F-4D97-AF65-F5344CB8AC3E}">
        <p14:creationId xmlns:p14="http://schemas.microsoft.com/office/powerpoint/2010/main" val="1647006901"/>
      </p:ext>
    </p:extLst>
  </p:cSld>
  <p:clrMapOvr>
    <a:masterClrMapping/>
  </p:clrMapOvr>
  <p:transition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C213225A-E8FE-416D-9930-E59D1F5EAE9C}"/>
              </a:ext>
            </a:extLst>
          </p:cNvPr>
          <p:cNvSpPr/>
          <p:nvPr/>
        </p:nvSpPr>
        <p:spPr>
          <a:xfrm>
            <a:off x="2559787" y="2158842"/>
            <a:ext cx="6936268" cy="3692453"/>
          </a:xfrm>
          <a:custGeom>
            <a:avLst/>
            <a:gdLst>
              <a:gd name="connsiteX0" fmla="*/ 0 w 6112172"/>
              <a:gd name="connsiteY0" fmla="*/ 0 h 4578358"/>
              <a:gd name="connsiteX1" fmla="*/ 6112172 w 6112172"/>
              <a:gd name="connsiteY1" fmla="*/ 0 h 4578358"/>
              <a:gd name="connsiteX2" fmla="*/ 6112172 w 6112172"/>
              <a:gd name="connsiteY2" fmla="*/ 4578358 h 4578358"/>
              <a:gd name="connsiteX3" fmla="*/ 0 w 6112172"/>
              <a:gd name="connsiteY3" fmla="*/ 4578358 h 4578358"/>
              <a:gd name="connsiteX4" fmla="*/ 0 w 6112172"/>
              <a:gd name="connsiteY4" fmla="*/ 0 h 4578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2172" h="4578358">
                <a:moveTo>
                  <a:pt x="0" y="0"/>
                </a:moveTo>
                <a:lnTo>
                  <a:pt x="6112172" y="0"/>
                </a:lnTo>
                <a:lnTo>
                  <a:pt x="6112172" y="4578358"/>
                </a:lnTo>
                <a:lnTo>
                  <a:pt x="0" y="457835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2870" tIns="102870" rIns="102870" bIns="2506508" numCol="1" spcCol="1270" anchor="ctr" anchorCtr="0">
            <a:noAutofit/>
          </a:bodyPr>
          <a:lstStyle/>
          <a:p>
            <a:pPr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uk-UA" sz="2700" dirty="0">
              <a:latin typeface="Book Antiqua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D3E5130-17B2-41FD-B1FF-BAAA75744F53}"/>
              </a:ext>
            </a:extLst>
          </p:cNvPr>
          <p:cNvSpPr/>
          <p:nvPr/>
        </p:nvSpPr>
        <p:spPr>
          <a:xfrm>
            <a:off x="2695945" y="2368465"/>
            <a:ext cx="6936268" cy="3273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2000" b="1" i="1" dirty="0">
                <a:solidFill>
                  <a:schemeClr val="tx2">
                    <a:lumMod val="75000"/>
                  </a:schemeClr>
                </a:solidFill>
              </a:rPr>
              <a:t>50 одиниць наукової продукції</a:t>
            </a:r>
            <a:r>
              <a:rPr lang="uk-UA" sz="2000" i="1" dirty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  <a:p>
            <a:pPr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2000" b="1" i="1" dirty="0">
                <a:solidFill>
                  <a:schemeClr val="tx2">
                    <a:lumMod val="75000"/>
                  </a:schemeClr>
                </a:solidFill>
              </a:rPr>
              <a:t>8</a:t>
            </a:r>
            <a:r>
              <a:rPr lang="uk-UA" sz="2000" i="1" dirty="0">
                <a:solidFill>
                  <a:schemeClr val="tx2">
                    <a:lumMod val="75000"/>
                  </a:schemeClr>
                </a:solidFill>
              </a:rPr>
              <a:t> статей, з них</a:t>
            </a:r>
          </a:p>
          <a:p>
            <a:pPr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tabLst>
                <a:tab pos="361950" algn="l"/>
              </a:tabLst>
            </a:pPr>
            <a:r>
              <a:rPr lang="uk-UA" sz="2000" dirty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uk-UA" sz="2000" b="1" i="1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uk-UA" sz="20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i="1" dirty="0">
                <a:solidFill>
                  <a:schemeClr val="tx2">
                    <a:lumMod val="75000"/>
                  </a:schemeClr>
                </a:solidFill>
              </a:rPr>
              <a:t>у наукових </a:t>
            </a:r>
            <a:r>
              <a:rPr lang="uk-UA" i="1" u="sng" dirty="0">
                <a:solidFill>
                  <a:schemeClr val="tx2">
                    <a:lumMod val="75000"/>
                  </a:schemeClr>
                </a:solidFill>
              </a:rPr>
              <a:t>зарубіжних</a:t>
            </a:r>
            <a:r>
              <a:rPr lang="uk-UA" i="1" dirty="0">
                <a:solidFill>
                  <a:schemeClr val="tx2">
                    <a:lumMod val="75000"/>
                  </a:schemeClr>
                </a:solidFill>
              </a:rPr>
              <a:t> виданнях, що індексуються у Scopus </a:t>
            </a:r>
          </a:p>
          <a:p>
            <a:pPr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tabLst>
                <a:tab pos="361950" algn="l"/>
              </a:tabLst>
            </a:pPr>
            <a:r>
              <a:rPr lang="uk-UA" i="1" dirty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uk-UA" b="1" i="1" dirty="0">
                <a:solidFill>
                  <a:schemeClr val="tx2">
                    <a:lumMod val="75000"/>
                  </a:schemeClr>
                </a:solidFill>
              </a:rPr>
              <a:t>3 </a:t>
            </a:r>
            <a:r>
              <a:rPr lang="uk-UA" i="1" dirty="0">
                <a:solidFill>
                  <a:schemeClr val="tx2">
                    <a:lumMod val="75000"/>
                  </a:schemeClr>
                </a:solidFill>
              </a:rPr>
              <a:t>у наукових </a:t>
            </a:r>
            <a:r>
              <a:rPr lang="uk-UA" i="1" u="sng" dirty="0">
                <a:solidFill>
                  <a:schemeClr val="tx2">
                    <a:lumMod val="75000"/>
                  </a:schemeClr>
                </a:solidFill>
              </a:rPr>
              <a:t>вітчизняних</a:t>
            </a:r>
            <a:r>
              <a:rPr lang="uk-UA" i="1" dirty="0">
                <a:solidFill>
                  <a:schemeClr val="tx2">
                    <a:lumMod val="75000"/>
                  </a:schemeClr>
                </a:solidFill>
              </a:rPr>
              <a:t> виданнях, що індексуються в інших 	наукометричних базах даних</a:t>
            </a:r>
            <a:r>
              <a:rPr lang="uk-UA" sz="20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tabLst>
                <a:tab pos="361950" algn="l"/>
              </a:tabLst>
            </a:pPr>
            <a:r>
              <a:rPr lang="uk-UA" i="1" dirty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uk-UA" b="1" i="1" dirty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uk-UA" i="1" dirty="0">
                <a:solidFill>
                  <a:schemeClr val="tx2">
                    <a:lumMod val="75000"/>
                  </a:schemeClr>
                </a:solidFill>
              </a:rPr>
              <a:t> у наукових </a:t>
            </a:r>
            <a:r>
              <a:rPr lang="uk-UA" i="1" u="sng" dirty="0">
                <a:solidFill>
                  <a:schemeClr val="tx2">
                    <a:lumMod val="75000"/>
                  </a:schemeClr>
                </a:solidFill>
              </a:rPr>
              <a:t>вітчизняних</a:t>
            </a:r>
            <a:r>
              <a:rPr lang="uk-UA" i="1" dirty="0">
                <a:solidFill>
                  <a:schemeClr val="tx2">
                    <a:lumMod val="75000"/>
                  </a:schemeClr>
                </a:solidFill>
              </a:rPr>
              <a:t> фахових виданнях</a:t>
            </a:r>
          </a:p>
          <a:p>
            <a:pPr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tabLst>
                <a:tab pos="361950" algn="l"/>
              </a:tabLst>
            </a:pPr>
            <a:r>
              <a:rPr lang="uk-UA" sz="2000" b="1" i="1" dirty="0">
                <a:solidFill>
                  <a:schemeClr val="tx2">
                    <a:lumMod val="75000"/>
                  </a:schemeClr>
                </a:solidFill>
              </a:rPr>
              <a:t>42</a:t>
            </a:r>
            <a:r>
              <a:rPr lang="uk-UA" sz="2000" i="1" dirty="0">
                <a:solidFill>
                  <a:schemeClr val="tx2">
                    <a:lumMod val="75000"/>
                  </a:schemeClr>
                </a:solidFill>
              </a:rPr>
              <a:t> матеріали конференцій, з них </a:t>
            </a:r>
          </a:p>
          <a:p>
            <a:pPr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tabLst>
                <a:tab pos="361950" algn="l"/>
              </a:tabLst>
            </a:pPr>
            <a:r>
              <a:rPr lang="uk-UA" sz="2000" i="1" dirty="0">
                <a:solidFill>
                  <a:schemeClr val="tx2">
                    <a:lumMod val="75000"/>
                  </a:schemeClr>
                </a:solidFill>
              </a:rPr>
              <a:t>	1 м</a:t>
            </a:r>
            <a:r>
              <a:rPr lang="uk-UA" i="1" dirty="0">
                <a:solidFill>
                  <a:schemeClr val="tx2">
                    <a:lumMod val="75000"/>
                  </a:schemeClr>
                </a:solidFill>
              </a:rPr>
              <a:t>атеріали конференцій, що індексуються у Scopus</a:t>
            </a:r>
          </a:p>
          <a:p>
            <a:pPr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tabLst>
                <a:tab pos="361950" algn="l"/>
              </a:tabLst>
            </a:pPr>
            <a:r>
              <a:rPr lang="uk-UA" sz="2000" i="1" dirty="0">
                <a:solidFill>
                  <a:schemeClr val="tx2">
                    <a:lumMod val="75000"/>
                  </a:schemeClr>
                </a:solidFill>
              </a:rPr>
              <a:t>	2 тез</a:t>
            </a:r>
          </a:p>
        </p:txBody>
      </p:sp>
      <p:sp>
        <p:nvSpPr>
          <p:cNvPr id="12" name="Скругленный прямоугольник 12">
            <a:extLst>
              <a:ext uri="{FF2B5EF4-FFF2-40B4-BE49-F238E27FC236}">
                <a16:creationId xmlns:a16="http://schemas.microsoft.com/office/drawing/2014/main" id="{490BD9F9-FAE2-41E8-9224-D92D18B6E550}"/>
              </a:ext>
            </a:extLst>
          </p:cNvPr>
          <p:cNvSpPr/>
          <p:nvPr/>
        </p:nvSpPr>
        <p:spPr>
          <a:xfrm>
            <a:off x="4531032" y="912030"/>
            <a:ext cx="3113339" cy="65822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6C21994-4411-4FDF-90FE-FF7AFFCD1F0A}"/>
              </a:ext>
            </a:extLst>
          </p:cNvPr>
          <p:cNvSpPr/>
          <p:nvPr/>
        </p:nvSpPr>
        <p:spPr>
          <a:xfrm>
            <a:off x="4630709" y="760214"/>
            <a:ext cx="31133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b="1" dirty="0"/>
          </a:p>
          <a:p>
            <a:pPr algn="ctr"/>
            <a:r>
              <a:rPr lang="uk-UA" sz="2400" b="1" i="1" dirty="0">
                <a:solidFill>
                  <a:schemeClr val="tx2"/>
                </a:solidFill>
                <a:latin typeface="Book Antiqua" pitchFamily="18" charset="0"/>
              </a:rPr>
              <a:t>Опубліковано</a:t>
            </a:r>
            <a:endParaRPr lang="en-US" sz="24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3C485B0-C3B6-427C-A356-9DA79775B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7" y="40549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6670081-6402-436A-9A32-4AC7C2A13A11}"/>
              </a:ext>
            </a:extLst>
          </p:cNvPr>
          <p:cNvSpPr/>
          <p:nvPr/>
        </p:nvSpPr>
        <p:spPr>
          <a:xfrm>
            <a:off x="3348859" y="1"/>
            <a:ext cx="85277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ln w="18415" cmpd="sng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Теоретичні і методичні основи розвитку професійної компетентності педагогічних працівників фахових коледжів в умовах пандемії, воєнного та повоєнного часу</a:t>
            </a:r>
          </a:p>
        </p:txBody>
      </p:sp>
    </p:spTree>
    <p:extLst>
      <p:ext uri="{BB962C8B-B14F-4D97-AF65-F5344CB8AC3E}">
        <p14:creationId xmlns:p14="http://schemas.microsoft.com/office/powerpoint/2010/main" val="2494096427"/>
      </p:ext>
    </p:extLst>
  </p:cSld>
  <p:clrMapOvr>
    <a:masterClrMapping/>
  </p:clrMapOvr>
  <p:transition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974379233"/>
              </p:ext>
            </p:extLst>
          </p:nvPr>
        </p:nvGraphicFramePr>
        <p:xfrm>
          <a:off x="1679554" y="1593447"/>
          <a:ext cx="4756689" cy="5049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524000" y="1919620"/>
            <a:ext cx="1105158" cy="88200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5385" tIns="0" rIns="0" bIns="0" numCol="1" spcCol="1270" anchor="t" anchorCtr="0">
            <a:noAutofit/>
          </a:bodyPr>
          <a:lstStyle/>
          <a:p>
            <a:pPr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</a:t>
            </a:r>
            <a:endParaRPr lang="en-US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95348" y="2877268"/>
            <a:ext cx="1213652" cy="78700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5385" tIns="0" rIns="0" bIns="0" numCol="1" spcCol="1270" anchor="t" anchorCtr="0">
            <a:noAutofit/>
          </a:bodyPr>
          <a:lstStyle/>
          <a:p>
            <a:pPr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en-US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23724" y="3835148"/>
            <a:ext cx="810868" cy="76260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5385" tIns="0" rIns="0" bIns="0" numCol="1" spcCol="1270" anchor="t" anchorCtr="0">
            <a:noAutofit/>
          </a:bodyPr>
          <a:lstStyle/>
          <a:p>
            <a:pPr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47784" y="5737472"/>
            <a:ext cx="810868" cy="76260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5385" tIns="0" rIns="0" bIns="0" numCol="1" spcCol="1270" anchor="t" anchorCtr="0">
            <a:noAutofit/>
          </a:bodyPr>
          <a:lstStyle/>
          <a:p>
            <a:pPr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67657" y="4768626"/>
            <a:ext cx="1469035" cy="76260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5385" tIns="0" rIns="0" bIns="0" numCol="1" spcCol="1270" anchor="t" anchorCtr="0">
            <a:noAutofit/>
          </a:bodyPr>
          <a:lstStyle/>
          <a:p>
            <a:pPr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endParaRPr lang="en-US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A908FD0-D2E7-47E4-8519-51C4011F4D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7" t="29589" r="6765" b="21750"/>
          <a:stretch/>
        </p:blipFill>
        <p:spPr>
          <a:xfrm>
            <a:off x="6591796" y="1914414"/>
            <a:ext cx="2177501" cy="145739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EDF9204-228D-4D23-9EB1-FE91157097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431" y="3048663"/>
            <a:ext cx="2620081" cy="196506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1E4C203-1C46-4C57-A4F1-DED930FFE5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617" y="4309915"/>
            <a:ext cx="2772440" cy="184829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D629DAF-89B2-46B7-A47A-28FAA9B17A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45" b="22366"/>
          <a:stretch/>
        </p:blipFill>
        <p:spPr>
          <a:xfrm>
            <a:off x="8692159" y="1684500"/>
            <a:ext cx="1839569" cy="129966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29A81F2-FE51-470A-B356-3BB8662FA06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t="32694" r="7115" b="11206"/>
          <a:stretch/>
        </p:blipFill>
        <p:spPr>
          <a:xfrm>
            <a:off x="5542241" y="5088552"/>
            <a:ext cx="2471074" cy="1411527"/>
          </a:xfrm>
          <a:prstGeom prst="rect">
            <a:avLst/>
          </a:prstGeom>
        </p:spPr>
      </p:pic>
      <p:sp>
        <p:nvSpPr>
          <p:cNvPr id="26" name="Скругленный прямоугольник 12">
            <a:extLst>
              <a:ext uri="{FF2B5EF4-FFF2-40B4-BE49-F238E27FC236}">
                <a16:creationId xmlns:a16="http://schemas.microsoft.com/office/drawing/2014/main" id="{6B0C54CC-0883-4131-9222-EB8C04DB3F68}"/>
              </a:ext>
            </a:extLst>
          </p:cNvPr>
          <p:cNvSpPr/>
          <p:nvPr/>
        </p:nvSpPr>
        <p:spPr>
          <a:xfrm>
            <a:off x="2132083" y="652623"/>
            <a:ext cx="7927835" cy="86100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884C447A-172A-4B69-B1AE-522510E1C4EB}"/>
              </a:ext>
            </a:extLst>
          </p:cNvPr>
          <p:cNvSpPr/>
          <p:nvPr/>
        </p:nvSpPr>
        <p:spPr>
          <a:xfrm>
            <a:off x="2016405" y="640875"/>
            <a:ext cx="8102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tx2"/>
                </a:solidFill>
                <a:latin typeface="Book Antiqua" pitchFamily="18" charset="0"/>
              </a:rPr>
              <a:t>У звітному році співробітники лабораторії взяли участь у 41 масовому науково-практичному заході</a:t>
            </a:r>
            <a:endParaRPr lang="en-US" sz="24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D705F4B-86EF-4066-939A-FB94A7B35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7" y="40549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BB24C60-F5FF-476C-92CB-67ECD5F87ED2}"/>
              </a:ext>
            </a:extLst>
          </p:cNvPr>
          <p:cNvSpPr/>
          <p:nvPr/>
        </p:nvSpPr>
        <p:spPr>
          <a:xfrm>
            <a:off x="3348859" y="1"/>
            <a:ext cx="85277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ln w="18415" cmpd="sng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Теоретичні і методичні основи розвитку професійної компетентності педагогічних працівників фахових коледжів в умовах пандемії, воєнного та повоєнного часу</a:t>
            </a:r>
          </a:p>
        </p:txBody>
      </p:sp>
    </p:spTree>
    <p:extLst>
      <p:ext uri="{BB962C8B-B14F-4D97-AF65-F5344CB8AC3E}">
        <p14:creationId xmlns:p14="http://schemas.microsoft.com/office/powerpoint/2010/main" val="2676420978"/>
      </p:ext>
    </p:extLst>
  </p:cSld>
  <p:clrMapOvr>
    <a:masterClrMapping/>
  </p:clrMapOvr>
  <p:transition spd="slow">
    <p:push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58C3F16-875A-4D40-8B5F-591866C8E4B3}"/>
              </a:ext>
            </a:extLst>
          </p:cNvPr>
          <p:cNvGrpSpPr/>
          <p:nvPr/>
        </p:nvGrpSpPr>
        <p:grpSpPr>
          <a:xfrm>
            <a:off x="1663208" y="1879007"/>
            <a:ext cx="7204132" cy="4004932"/>
            <a:chOff x="-3738352" y="3826743"/>
            <a:chExt cx="7204132" cy="2629411"/>
          </a:xfrm>
        </p:grpSpPr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id="{C213225A-E8FE-416D-9930-E59D1F5EAE9C}"/>
                </a:ext>
              </a:extLst>
            </p:cNvPr>
            <p:cNvSpPr/>
            <p:nvPr/>
          </p:nvSpPr>
          <p:spPr>
            <a:xfrm>
              <a:off x="-3738352" y="3826743"/>
              <a:ext cx="4768806" cy="1572774"/>
            </a:xfrm>
            <a:custGeom>
              <a:avLst/>
              <a:gdLst>
                <a:gd name="connsiteX0" fmla="*/ 0 w 6112172"/>
                <a:gd name="connsiteY0" fmla="*/ 0 h 4578358"/>
                <a:gd name="connsiteX1" fmla="*/ 6112172 w 6112172"/>
                <a:gd name="connsiteY1" fmla="*/ 0 h 4578358"/>
                <a:gd name="connsiteX2" fmla="*/ 6112172 w 6112172"/>
                <a:gd name="connsiteY2" fmla="*/ 4578358 h 4578358"/>
                <a:gd name="connsiteX3" fmla="*/ 0 w 6112172"/>
                <a:gd name="connsiteY3" fmla="*/ 4578358 h 4578358"/>
                <a:gd name="connsiteX4" fmla="*/ 0 w 6112172"/>
                <a:gd name="connsiteY4" fmla="*/ 0 h 4578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12172" h="4578358">
                  <a:moveTo>
                    <a:pt x="0" y="0"/>
                  </a:moveTo>
                  <a:lnTo>
                    <a:pt x="6112172" y="0"/>
                  </a:lnTo>
                  <a:lnTo>
                    <a:pt x="6112172" y="4578358"/>
                  </a:lnTo>
                  <a:lnTo>
                    <a:pt x="0" y="4578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2870" tIns="102870" rIns="102870" bIns="2506508" numCol="1" spcCol="1270" anchor="ctr" anchorCtr="0">
              <a:noAutofit/>
            </a:bodyPr>
            <a:lstStyle/>
            <a:p>
              <a:pPr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2700" dirty="0">
                <a:latin typeface="Book Antiqua" pitchFamily="18" charset="0"/>
              </a:endParaRPr>
            </a:p>
          </p:txBody>
        </p:sp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id="{4CA9FDA2-A7CD-48A6-A955-A726463E5885}"/>
                </a:ext>
              </a:extLst>
            </p:cNvPr>
            <p:cNvSpPr/>
            <p:nvPr/>
          </p:nvSpPr>
          <p:spPr>
            <a:xfrm>
              <a:off x="-2076900" y="5540000"/>
              <a:ext cx="5542680" cy="916154"/>
            </a:xfrm>
            <a:custGeom>
              <a:avLst/>
              <a:gdLst>
                <a:gd name="connsiteX0" fmla="*/ 0 w 6112172"/>
                <a:gd name="connsiteY0" fmla="*/ 0 h 2174720"/>
                <a:gd name="connsiteX1" fmla="*/ 6112172 w 6112172"/>
                <a:gd name="connsiteY1" fmla="*/ 0 h 2174720"/>
                <a:gd name="connsiteX2" fmla="*/ 6112172 w 6112172"/>
                <a:gd name="connsiteY2" fmla="*/ 2174720 h 2174720"/>
                <a:gd name="connsiteX3" fmla="*/ 0 w 6112172"/>
                <a:gd name="connsiteY3" fmla="*/ 2174720 h 2174720"/>
                <a:gd name="connsiteX4" fmla="*/ 0 w 6112172"/>
                <a:gd name="connsiteY4" fmla="*/ 0 h 217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12172" h="2174720">
                  <a:moveTo>
                    <a:pt x="0" y="0"/>
                  </a:moveTo>
                  <a:lnTo>
                    <a:pt x="6112172" y="0"/>
                  </a:lnTo>
                  <a:lnTo>
                    <a:pt x="6112172" y="2174720"/>
                  </a:lnTo>
                  <a:lnTo>
                    <a:pt x="0" y="21747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000" dirty="0">
                  <a:solidFill>
                    <a:schemeClr val="tx2">
                      <a:lumMod val="75000"/>
                    </a:schemeClr>
                  </a:solidFill>
                </a:rPr>
                <a:t>Всеукраїнський науково-практичний вебінар </a:t>
              </a:r>
              <a:r>
                <a:rPr lang="uk-UA" sz="2000" b="1" dirty="0">
                  <a:solidFill>
                    <a:schemeClr val="tx2">
                      <a:lumMod val="75000"/>
                    </a:schemeClr>
                  </a:solidFill>
                </a:rPr>
                <a:t>«Технології професійного розвитку педагогічних працівників фахових коледжів»</a:t>
              </a:r>
            </a:p>
            <a:p>
              <a:pPr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000" b="1" dirty="0">
                  <a:solidFill>
                    <a:schemeClr val="tx2">
                      <a:lumMod val="75000"/>
                    </a:schemeClr>
                  </a:solidFill>
                </a:rPr>
                <a:t>26 жовтня 2023 року</a:t>
              </a:r>
              <a:endParaRPr lang="uk-UA" sz="2000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endParaRPr>
            </a:p>
          </p:txBody>
        </p:sp>
      </p:grp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D3E5130-17B2-41FD-B1FF-BAAA75744F53}"/>
              </a:ext>
            </a:extLst>
          </p:cNvPr>
          <p:cNvSpPr/>
          <p:nvPr/>
        </p:nvSpPr>
        <p:spPr>
          <a:xfrm>
            <a:off x="1663208" y="2002400"/>
            <a:ext cx="4572000" cy="21391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2000" dirty="0">
                <a:solidFill>
                  <a:schemeClr val="tx2">
                    <a:lumMod val="75000"/>
                  </a:schemeClr>
                </a:solidFill>
              </a:rPr>
              <a:t>Всеукраїнський науково-практичний вебінар </a:t>
            </a:r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«Інноваційні технології розвитку професійної компетентності педагогічних працівників фахових коледжів в умовах пандемії, воєнного та повоєнного часу»</a:t>
            </a:r>
          </a:p>
          <a:p>
            <a:pPr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28 квітня 2023 року</a:t>
            </a:r>
            <a:endParaRPr lang="uk-UA" sz="2000" dirty="0">
              <a:solidFill>
                <a:schemeClr val="tx2">
                  <a:lumMod val="75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A18731-7816-47C8-A72E-9B5000D0E9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77" t="12180" r="32442" b="6912"/>
          <a:stretch/>
        </p:blipFill>
        <p:spPr>
          <a:xfrm>
            <a:off x="6514942" y="1879008"/>
            <a:ext cx="1943722" cy="24861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AEB6AD-CD11-42CD-94C2-FF5B62013D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69" t="12179" r="32048" b="5502"/>
          <a:stretch/>
        </p:blipFill>
        <p:spPr>
          <a:xfrm>
            <a:off x="8917876" y="3934047"/>
            <a:ext cx="1750124" cy="22646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663A7DB-F676-4171-8F62-5D878F8ABF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33"/>
          <a:stretch/>
        </p:blipFill>
        <p:spPr>
          <a:xfrm>
            <a:off x="8541592" y="1983612"/>
            <a:ext cx="1851338" cy="133225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E363380-CF90-426C-8E38-507CB320C1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00"/>
          <a:stretch/>
        </p:blipFill>
        <p:spPr>
          <a:xfrm>
            <a:off x="1579272" y="4911614"/>
            <a:ext cx="1932503" cy="1395421"/>
          </a:xfrm>
          <a:prstGeom prst="rect">
            <a:avLst/>
          </a:prstGeom>
        </p:spPr>
      </p:pic>
      <p:sp>
        <p:nvSpPr>
          <p:cNvPr id="15" name="Скругленный прямоугольник 12">
            <a:extLst>
              <a:ext uri="{FF2B5EF4-FFF2-40B4-BE49-F238E27FC236}">
                <a16:creationId xmlns:a16="http://schemas.microsoft.com/office/drawing/2014/main" id="{7AB4141D-D7ED-4561-8CA9-A6E9BFC05C62}"/>
              </a:ext>
            </a:extLst>
          </p:cNvPr>
          <p:cNvSpPr/>
          <p:nvPr/>
        </p:nvSpPr>
        <p:spPr>
          <a:xfrm>
            <a:off x="4154447" y="829295"/>
            <a:ext cx="4138048" cy="65822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3E1C2A1-E12E-488A-B9E5-098A181072BB}"/>
              </a:ext>
            </a:extLst>
          </p:cNvPr>
          <p:cNvSpPr/>
          <p:nvPr/>
        </p:nvSpPr>
        <p:spPr>
          <a:xfrm>
            <a:off x="4254124" y="677479"/>
            <a:ext cx="39621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b="1" dirty="0"/>
          </a:p>
          <a:p>
            <a:pPr algn="ctr"/>
            <a:r>
              <a:rPr lang="uk-UA" sz="2400" b="1" i="1" dirty="0">
                <a:solidFill>
                  <a:schemeClr val="tx2"/>
                </a:solidFill>
                <a:latin typeface="Book Antiqua" pitchFamily="18" charset="0"/>
              </a:rPr>
              <a:t>Організовано і проведено</a:t>
            </a:r>
            <a:endParaRPr lang="en-US" sz="24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0C0F999-E2BD-47FD-9B1E-CF2C229E1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7" y="40549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1BF8DC6-A621-4255-95EF-9238EF3E92C4}"/>
              </a:ext>
            </a:extLst>
          </p:cNvPr>
          <p:cNvSpPr/>
          <p:nvPr/>
        </p:nvSpPr>
        <p:spPr>
          <a:xfrm>
            <a:off x="3348859" y="1"/>
            <a:ext cx="85277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ln w="18415" cmpd="sng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Теоретичні і методичні основи розвитку професійної компетентності педагогічних працівників фахових коледжів в умовах пандемії, воєнного та повоєнного часу</a:t>
            </a:r>
          </a:p>
        </p:txBody>
      </p:sp>
    </p:spTree>
    <p:extLst>
      <p:ext uri="{BB962C8B-B14F-4D97-AF65-F5344CB8AC3E}">
        <p14:creationId xmlns:p14="http://schemas.microsoft.com/office/powerpoint/2010/main" val="1192079782"/>
      </p:ext>
    </p:extLst>
  </p:cSld>
  <p:clrMapOvr>
    <a:masterClrMapping/>
  </p:clrMapOvr>
  <p:transition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кутник 3">
            <a:extLst>
              <a:ext uri="{FF2B5EF4-FFF2-40B4-BE49-F238E27FC236}">
                <a16:creationId xmlns:a16="http://schemas.microsoft.com/office/drawing/2014/main" id="{E15DCC46-FA78-410F-9E83-C5690F8A9980}"/>
              </a:ext>
            </a:extLst>
          </p:cNvPr>
          <p:cNvSpPr/>
          <p:nvPr/>
        </p:nvSpPr>
        <p:spPr>
          <a:xfrm>
            <a:off x="3062168" y="1789991"/>
            <a:ext cx="710992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ВСП «Професійно-педагогічний коледж Глухівського національного педагогічного університету імені Олександра Довженка»</a:t>
            </a:r>
          </a:p>
          <a:p>
            <a:r>
              <a:rPr lang="uk-UA" dirty="0"/>
              <a:t>ВСП «Бердянський фаховий коледж Таврійського державного агротехнологічного університету імені Дмитра Моторного» ВСП «Бурштинський торговельно-економічний фаховий коледж Державного торгівельного-економічного університету»</a:t>
            </a:r>
          </a:p>
          <a:p>
            <a:r>
              <a:rPr lang="uk-UA" dirty="0"/>
              <a:t>ДЗФПО «Ржищівський фаховий коледж будівництва та економіки» ВСП «Коледж інженерії, управління та землевпорядкування Національного авіаційного університету»</a:t>
            </a:r>
          </a:p>
          <a:p>
            <a:r>
              <a:rPr lang="uk-UA" dirty="0"/>
              <a:t>ДНЗ «Катюжанське вище професійне училище»</a:t>
            </a:r>
          </a:p>
          <a:p>
            <a:r>
              <a:rPr lang="uk-UA" dirty="0"/>
              <a:t>ВСП «Немішаївський фаховий коледж НУБіП України»</a:t>
            </a:r>
          </a:p>
          <a:p>
            <a:r>
              <a:rPr lang="uk-UA" dirty="0"/>
              <a:t>ВСП «Калуський фаховий коледж економіки, права та інформаційних технологій Івано-Франківського національного технічного університету нафти і газу»</a:t>
            </a:r>
          </a:p>
          <a:p>
            <a:r>
              <a:rPr lang="uk-UA" dirty="0"/>
              <a:t>Державна установа «Науково-методичний центр вищої та фахової передвищої освіти»</a:t>
            </a:r>
          </a:p>
        </p:txBody>
      </p:sp>
      <p:pic>
        <p:nvPicPr>
          <p:cNvPr id="1026" name="Picture 2" descr="П2">
            <a:extLst>
              <a:ext uri="{FF2B5EF4-FFF2-40B4-BE49-F238E27FC236}">
                <a16:creationId xmlns:a16="http://schemas.microsoft.com/office/drawing/2014/main" id="{01136CFB-21CB-4C44-B006-3938F7E94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" r="66203" b="22939"/>
          <a:stretch>
            <a:fillRect/>
          </a:stretch>
        </p:blipFill>
        <p:spPr bwMode="auto">
          <a:xfrm>
            <a:off x="1905052" y="1829952"/>
            <a:ext cx="1032750" cy="77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П6">
            <a:extLst>
              <a:ext uri="{FF2B5EF4-FFF2-40B4-BE49-F238E27FC236}">
                <a16:creationId xmlns:a16="http://schemas.microsoft.com/office/drawing/2014/main" id="{968BC7DA-859C-420F-A395-A7438E915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387" y="2823204"/>
            <a:ext cx="765082" cy="765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П4">
            <a:extLst>
              <a:ext uri="{FF2B5EF4-FFF2-40B4-BE49-F238E27FC236}">
                <a16:creationId xmlns:a16="http://schemas.microsoft.com/office/drawing/2014/main" id="{5080BD8F-A0C6-4531-8CE3-83C9F8DCF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87"/>
          <a:stretch>
            <a:fillRect/>
          </a:stretch>
        </p:blipFill>
        <p:spPr bwMode="auto">
          <a:xfrm>
            <a:off x="1640667" y="2631316"/>
            <a:ext cx="624812" cy="64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П3">
            <a:extLst>
              <a:ext uri="{FF2B5EF4-FFF2-40B4-BE49-F238E27FC236}">
                <a16:creationId xmlns:a16="http://schemas.microsoft.com/office/drawing/2014/main" id="{ECF026AA-302E-4182-905A-70297AE7D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668" y="3348669"/>
            <a:ext cx="836859" cy="83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П5">
            <a:extLst>
              <a:ext uri="{FF2B5EF4-FFF2-40B4-BE49-F238E27FC236}">
                <a16:creationId xmlns:a16="http://schemas.microsoft.com/office/drawing/2014/main" id="{B64F2EF0-7042-43AA-BDCC-9734408F7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71" y="3867952"/>
            <a:ext cx="630725" cy="6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П7">
            <a:extLst>
              <a:ext uri="{FF2B5EF4-FFF2-40B4-BE49-F238E27FC236}">
                <a16:creationId xmlns:a16="http://schemas.microsoft.com/office/drawing/2014/main" id="{87A03994-BECC-4F13-A449-C0240F860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866" y="4317656"/>
            <a:ext cx="793529" cy="779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Інститут модернізації змісту освіти">
            <a:extLst>
              <a:ext uri="{FF2B5EF4-FFF2-40B4-BE49-F238E27FC236}">
                <a16:creationId xmlns:a16="http://schemas.microsoft.com/office/drawing/2014/main" id="{53BC9787-8132-4C27-90F6-18F2CB121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r="52000"/>
          <a:stretch>
            <a:fillRect/>
          </a:stretch>
        </p:blipFill>
        <p:spPr bwMode="auto">
          <a:xfrm>
            <a:off x="2059097" y="5078651"/>
            <a:ext cx="1022595" cy="392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П1">
            <a:extLst>
              <a:ext uri="{FF2B5EF4-FFF2-40B4-BE49-F238E27FC236}">
                <a16:creationId xmlns:a16="http://schemas.microsoft.com/office/drawing/2014/main" id="{FD596CA6-FE49-45E3-8D0E-73E0CC063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643" y="5621239"/>
            <a:ext cx="909795" cy="51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Скругленный прямоугольник 12">
            <a:extLst>
              <a:ext uri="{FF2B5EF4-FFF2-40B4-BE49-F238E27FC236}">
                <a16:creationId xmlns:a16="http://schemas.microsoft.com/office/drawing/2014/main" id="{7C764663-130E-47F9-8A55-67B2A72F3F28}"/>
              </a:ext>
            </a:extLst>
          </p:cNvPr>
          <p:cNvSpPr/>
          <p:nvPr/>
        </p:nvSpPr>
        <p:spPr>
          <a:xfrm>
            <a:off x="3901936" y="852487"/>
            <a:ext cx="4138048" cy="65822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38F1819-8D6C-43C1-9CB8-588CF26DD386}"/>
              </a:ext>
            </a:extLst>
          </p:cNvPr>
          <p:cNvSpPr/>
          <p:nvPr/>
        </p:nvSpPr>
        <p:spPr>
          <a:xfrm>
            <a:off x="4001613" y="700671"/>
            <a:ext cx="39621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b="1" dirty="0"/>
          </a:p>
          <a:p>
            <a:pPr algn="ctr"/>
            <a:r>
              <a:rPr lang="uk-UA" sz="2400" b="1" i="1" dirty="0">
                <a:solidFill>
                  <a:schemeClr val="tx2"/>
                </a:solidFill>
                <a:latin typeface="Book Antiqua" pitchFamily="18" charset="0"/>
              </a:rPr>
              <a:t>Експериментальні бази</a:t>
            </a:r>
            <a:endParaRPr lang="en-US" sz="24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F5AB983-D55D-468E-9914-7065E19D5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7" y="40549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F0F1ACA-2AAC-4206-BAA3-2BC04579F49F}"/>
              </a:ext>
            </a:extLst>
          </p:cNvPr>
          <p:cNvSpPr/>
          <p:nvPr/>
        </p:nvSpPr>
        <p:spPr>
          <a:xfrm>
            <a:off x="3348859" y="1"/>
            <a:ext cx="85277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ln w="18415" cmpd="sng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Теоретичні і методичні основи розвитку професійної компетентності педагогічних працівників фахових коледжів в умовах пандемії, воєнного та повоєнного часу</a:t>
            </a:r>
          </a:p>
        </p:txBody>
      </p:sp>
    </p:spTree>
    <p:extLst>
      <p:ext uri="{BB962C8B-B14F-4D97-AF65-F5344CB8AC3E}">
        <p14:creationId xmlns:p14="http://schemas.microsoft.com/office/powerpoint/2010/main" val="2189704060"/>
      </p:ext>
    </p:extLst>
  </p:cSld>
  <p:clrMapOvr>
    <a:masterClrMapping/>
  </p:clrMapOvr>
  <p:transition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FC2F21-A424-408F-9697-06CF1A45F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2" y="-31899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8A832CD-F7EE-483F-97A6-3AF86787D707}"/>
              </a:ext>
            </a:extLst>
          </p:cNvPr>
          <p:cNvSpPr/>
          <p:nvPr/>
        </p:nvSpPr>
        <p:spPr>
          <a:xfrm>
            <a:off x="3671777" y="5468"/>
            <a:ext cx="5975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Лабораторія науково-методичного супроводу підготовки фахівців у коледжах і технікумах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B70643B-79EC-4BD7-B1F7-8AAAFC0F6886}"/>
              </a:ext>
            </a:extLst>
          </p:cNvPr>
          <p:cNvSpPr/>
          <p:nvPr/>
        </p:nvSpPr>
        <p:spPr>
          <a:xfrm>
            <a:off x="4242391" y="2509573"/>
            <a:ext cx="39375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rgbClr val="002060"/>
                </a:solidFill>
              </a:rPr>
              <a:t>Дякую за увагу!</a:t>
            </a:r>
          </a:p>
        </p:txBody>
      </p:sp>
    </p:spTree>
    <p:extLst>
      <p:ext uri="{BB962C8B-B14F-4D97-AF65-F5344CB8AC3E}">
        <p14:creationId xmlns:p14="http://schemas.microsoft.com/office/powerpoint/2010/main" val="3105064059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057400" y="877079"/>
            <a:ext cx="7851648" cy="485191"/>
          </a:xfrm>
          <a:ln>
            <a:noFill/>
          </a:ln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ct val="20000"/>
              </a:spcBef>
            </a:pPr>
            <a:br>
              <a:rPr lang="uk-UA" sz="2700" dirty="0">
                <a:solidFill>
                  <a:schemeClr val="tx1"/>
                </a:solidFill>
              </a:rPr>
            </a:br>
            <a:endParaRPr lang="ru-RU" sz="3600" dirty="0">
              <a:ln w="18415" cmpd="sng">
                <a:noFill/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8" name="Підзаголовок 1">
            <a:extLst>
              <a:ext uri="{FF2B5EF4-FFF2-40B4-BE49-F238E27FC236}">
                <a16:creationId xmlns:a16="http://schemas.microsoft.com/office/drawing/2014/main" id="{A64232D7-E4D3-466B-BB02-8527BF7CD9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1479" y="1119673"/>
            <a:ext cx="9962707" cy="3351214"/>
          </a:xfrm>
        </p:spPr>
        <p:txBody>
          <a:bodyPr>
            <a:normAutofit fontScale="77500" lnSpcReduction="20000"/>
          </a:bodyPr>
          <a:lstStyle/>
          <a:p>
            <a:pPr algn="ctr"/>
            <a:endParaRPr lang="uk-UA" sz="3100" b="1" cap="none" spc="-50" dirty="0">
              <a:latin typeface="Book Antiqua" pitchFamily="18" charset="0"/>
            </a:endParaRPr>
          </a:p>
          <a:p>
            <a:pPr marL="45720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3100" cap="none" spc="-50" dirty="0">
                <a:latin typeface="Book Antiqua" pitchFamily="18" charset="0"/>
              </a:rPr>
              <a:t>Проаналізовано </a:t>
            </a:r>
            <a:r>
              <a:rPr lang="uk-UA" sz="3000" cap="none" spc="-50" dirty="0">
                <a:latin typeface="Book Antiqua" pitchFamily="18" charset="0"/>
              </a:rPr>
              <a:t>матеріали щодо проблем, перспектив, тенденцій розвитку фахової передвищої освіти</a:t>
            </a:r>
          </a:p>
          <a:p>
            <a:pPr marL="45720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3000" cap="none" spc="-50" dirty="0">
                <a:latin typeface="Book Antiqua" pitchFamily="18" charset="0"/>
              </a:rPr>
              <a:t>Здійснено д</a:t>
            </a:r>
            <a:r>
              <a:rPr lang="uk-UA" sz="3100" cap="none" spc="-50" dirty="0">
                <a:latin typeface="Book Antiqua" pitchFamily="18" charset="0"/>
              </a:rPr>
              <a:t>ефінітивний аналіз базових понять дослідження</a:t>
            </a:r>
          </a:p>
          <a:p>
            <a:pPr marL="45720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3100" cap="none" spc="-50" dirty="0">
                <a:latin typeface="Book Antiqua" pitchFamily="18" charset="0"/>
              </a:rPr>
              <a:t>Досліджено проблему розвитку професійної компетентності педагогічних працівників фахових коледжів у науковій літературі</a:t>
            </a:r>
          </a:p>
          <a:p>
            <a:pPr marL="45720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3100" cap="none" spc="-50" dirty="0">
                <a:latin typeface="Book Antiqua" pitchFamily="18" charset="0"/>
              </a:rPr>
              <a:t>Виявлено особливості розвитку професійної компетентності педагогічних працівників фахових коледжів у сучасній освітній практиці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CFCAC60-6F43-4104-BAA6-C38EA7123189}"/>
              </a:ext>
            </a:extLst>
          </p:cNvPr>
          <p:cNvSpPr/>
          <p:nvPr/>
        </p:nvSpPr>
        <p:spPr>
          <a:xfrm>
            <a:off x="1307805" y="4635265"/>
            <a:ext cx="996270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buClr>
                <a:schemeClr val="accent1"/>
              </a:buClr>
              <a:buSzPct val="100000"/>
            </a:pPr>
            <a:r>
              <a:rPr lang="uk-UA" sz="1900" b="1" i="1" spc="-50" dirty="0">
                <a:solidFill>
                  <a:schemeClr val="tx2"/>
                </a:solidFill>
                <a:latin typeface="Book Antiqua" pitchFamily="18" charset="0"/>
              </a:rPr>
              <a:t>Зроблено висновок</a:t>
            </a:r>
            <a:r>
              <a:rPr lang="uk-UA" sz="1900" spc="-50" dirty="0">
                <a:solidFill>
                  <a:schemeClr val="tx2"/>
                </a:solidFill>
                <a:latin typeface="Book Antiqua" pitchFamily="18" charset="0"/>
              </a:rPr>
              <a:t>, що розвиток фахової передвищої освіти в умовах пандемії, воєнного та повоєнного часу багато у чому залежить від професійної компетентності педагогічних працівників фахових коледжів, оскільки саме їхня майстерність є основою ефективної професійної підготовки фахівців для пріоритетних галузей економіки країни.</a:t>
            </a:r>
            <a:endParaRPr lang="ru-RU" sz="1900" spc="-50" dirty="0">
              <a:solidFill>
                <a:schemeClr val="tx2"/>
              </a:solidFill>
              <a:latin typeface="Book Antiqua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4AED846-CEEB-440E-BB3E-8EC4CBF9F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2" y="-31899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464CB8F-CE58-4187-A697-7D62AB4543D1}"/>
              </a:ext>
            </a:extLst>
          </p:cNvPr>
          <p:cNvSpPr/>
          <p:nvPr/>
        </p:nvSpPr>
        <p:spPr>
          <a:xfrm>
            <a:off x="3671777" y="5468"/>
            <a:ext cx="5975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Лабораторія науково-методичного супроводу підготовки фахівців у коледжах і технікумах</a:t>
            </a:r>
          </a:p>
        </p:txBody>
      </p:sp>
    </p:spTree>
    <p:extLst>
      <p:ext uri="{BB962C8B-B14F-4D97-AF65-F5344CB8AC3E}">
        <p14:creationId xmlns:p14="http://schemas.microsoft.com/office/powerpoint/2010/main" val="3452599883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057400" y="877079"/>
            <a:ext cx="7851648" cy="485191"/>
          </a:xfrm>
          <a:ln>
            <a:noFill/>
          </a:ln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ct val="20000"/>
              </a:spcBef>
            </a:pPr>
            <a:br>
              <a:rPr lang="uk-UA" sz="2700" dirty="0">
                <a:solidFill>
                  <a:schemeClr val="tx1"/>
                </a:solidFill>
              </a:rPr>
            </a:br>
            <a:endParaRPr lang="ru-RU" sz="3600" dirty="0">
              <a:ln w="18415" cmpd="sng">
                <a:noFill/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8" name="Підзаголовок 1">
            <a:extLst>
              <a:ext uri="{FF2B5EF4-FFF2-40B4-BE49-F238E27FC236}">
                <a16:creationId xmlns:a16="http://schemas.microsoft.com/office/drawing/2014/main" id="{A64232D7-E4D3-466B-BB02-8527BF7CD9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3767" y="830998"/>
            <a:ext cx="10579396" cy="543158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b="1" i="1" cap="none" spc="-50" dirty="0">
                <a:latin typeface="Book Antiqua" pitchFamily="18" charset="0"/>
              </a:rPr>
              <a:t>Професійна компетентність</a:t>
            </a:r>
            <a:br>
              <a:rPr lang="uk-UA" sz="2000" b="1" i="1" cap="none" spc="-50" dirty="0">
                <a:latin typeface="Book Antiqua" pitchFamily="18" charset="0"/>
              </a:rPr>
            </a:br>
            <a:r>
              <a:rPr lang="uk-UA" sz="2000" b="1" i="1" cap="none" spc="-50" dirty="0">
                <a:latin typeface="Book Antiqua" pitchFamily="18" charset="0"/>
              </a:rPr>
              <a:t>педагогічного працівника закладу фахової передвищої освіти -</a:t>
            </a:r>
            <a:endParaRPr lang="ru-RU" sz="2000" b="1" i="1" cap="none" spc="-50" dirty="0">
              <a:latin typeface="Book Antiqua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cap="none" spc="-50" dirty="0">
                <a:latin typeface="Book Antiqua" pitchFamily="18" charset="0"/>
              </a:rPr>
              <a:t>інтегративна властивість особистості, що  виявляється в педагогічній діяльності, поведінці та вчинках фахівця і зумовлює його готовність і здатність кваліфіковано виконувати свої трудові функції за рахунок збалансованого поєднання комплексу методологічних, психолого-педагогічних, методичних, організаційних, предметно-галузевих (спеціальних), екологічних, правових та ін. Знань, умінь навчально-методичної роботи, навичок виховання і розвитку особистості студентів, необхідних педагогічних здібностей, морально-етичних цінностей і професійних якостей (творче ставлення до освітньої діяльності; розумна любов до студентів; наполегливість і цілеспрямованість; відповідальність; витримка; самовладання; толерантність, доброта; педагогічна спостережливість і уважність; досконале володіння мовою і мисленням; натхнення та інтуїція; оптимізм; педагогічний такт; здоров’я і зовнішній вигляд та ін.) Та зумовлює достатні рівні вихованості і навченості здобувачів фахової передвищої освіти.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56B63EE-464D-40CC-B736-E2DCB8066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2" y="-31899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4C3A709-EEB2-4853-B2F8-D6E8B6558938}"/>
              </a:ext>
            </a:extLst>
          </p:cNvPr>
          <p:cNvSpPr/>
          <p:nvPr/>
        </p:nvSpPr>
        <p:spPr>
          <a:xfrm>
            <a:off x="3671777" y="5468"/>
            <a:ext cx="5975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Лабораторія науково-методичного супроводу підготовки фахівців у коледжах і технікумах</a:t>
            </a:r>
          </a:p>
        </p:txBody>
      </p:sp>
    </p:spTree>
    <p:extLst>
      <p:ext uri="{BB962C8B-B14F-4D97-AF65-F5344CB8AC3E}">
        <p14:creationId xmlns:p14="http://schemas.microsoft.com/office/powerpoint/2010/main" val="2862242998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057400" y="877079"/>
            <a:ext cx="7851648" cy="485191"/>
          </a:xfrm>
          <a:ln>
            <a:noFill/>
          </a:ln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ct val="20000"/>
              </a:spcBef>
            </a:pPr>
            <a:br>
              <a:rPr lang="uk-UA" sz="2700" dirty="0">
                <a:solidFill>
                  <a:schemeClr val="tx1"/>
                </a:solidFill>
              </a:rPr>
            </a:br>
            <a:endParaRPr lang="ru-RU" sz="3600" dirty="0">
              <a:ln w="18415" cmpd="sng">
                <a:noFill/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949C0BA3-0DF9-4363-84C0-40D026E086FC}"/>
              </a:ext>
            </a:extLst>
          </p:cNvPr>
          <p:cNvSpPr/>
          <p:nvPr/>
        </p:nvSpPr>
        <p:spPr>
          <a:xfrm>
            <a:off x="935665" y="822023"/>
            <a:ext cx="10398641" cy="53245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uk-UA" sz="2100" b="1" spc="-50" dirty="0">
                <a:solidFill>
                  <a:schemeClr val="tx2"/>
                </a:solidFill>
                <a:latin typeface="Book Antiqua" pitchFamily="18" charset="0"/>
              </a:rPr>
              <a:t>Психологічна структура педагогічної діяльності</a:t>
            </a:r>
            <a:br>
              <a:rPr lang="uk-UA" sz="2100" b="1" spc="-50" dirty="0">
                <a:solidFill>
                  <a:schemeClr val="tx2"/>
                </a:solidFill>
                <a:latin typeface="Book Antiqua" pitchFamily="18" charset="0"/>
              </a:rPr>
            </a:br>
            <a:r>
              <a:rPr lang="uk-UA" sz="2100" b="1" spc="-50" dirty="0">
                <a:solidFill>
                  <a:schemeClr val="tx2"/>
                </a:solidFill>
                <a:latin typeface="Book Antiqua" pitchFamily="18" charset="0"/>
              </a:rPr>
              <a:t>(для діагностики розвитку феномена):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100" b="1" i="1" spc="-50" dirty="0">
                <a:solidFill>
                  <a:schemeClr val="tx2"/>
                </a:solidFill>
                <a:latin typeface="Book Antiqua" pitchFamily="18" charset="0"/>
              </a:rPr>
              <a:t>мотиваційно-ціннісний </a:t>
            </a:r>
            <a:r>
              <a:rPr lang="uk-UA" sz="2100" spc="-50" dirty="0">
                <a:solidFill>
                  <a:schemeClr val="tx2"/>
                </a:solidFill>
                <a:latin typeface="Book Antiqua" pitchFamily="18" charset="0"/>
              </a:rPr>
              <a:t>(сформованість мотивів, прагнень до інноваційної педагогічної діяльності, ціннісних орієнтацій викладача на оволодіння високими рівнями професіоналізму);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uk-UA" sz="2100" b="1" i="1" spc="-50" dirty="0" err="1">
                <a:solidFill>
                  <a:schemeClr val="tx2"/>
                </a:solidFill>
                <a:latin typeface="Book Antiqua" pitchFamily="18" charset="0"/>
              </a:rPr>
              <a:t>когнітивно</a:t>
            </a:r>
            <a:r>
              <a:rPr lang="uk-UA" sz="2100" b="1" i="1" spc="-50" dirty="0">
                <a:solidFill>
                  <a:schemeClr val="tx2"/>
                </a:solidFill>
                <a:latin typeface="Book Antiqua" pitchFamily="18" charset="0"/>
              </a:rPr>
              <a:t>-інформаційний </a:t>
            </a:r>
            <a:r>
              <a:rPr lang="uk-UA" sz="2100" spc="-50" dirty="0">
                <a:solidFill>
                  <a:schemeClr val="tx2"/>
                </a:solidFill>
                <a:latin typeface="Book Antiqua" pitchFamily="18" charset="0"/>
              </a:rPr>
              <a:t>– (комплекс теоретичних і техніко-технологічних знань з педагогіки, психології, методики навчання, цифрових технологій, з наукової галузі, що викладається тощо);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uk-UA" sz="2100" b="1" i="1" spc="-50" dirty="0" err="1">
                <a:solidFill>
                  <a:schemeClr val="tx2"/>
                </a:solidFill>
                <a:latin typeface="Book Antiqua" pitchFamily="18" charset="0"/>
              </a:rPr>
              <a:t>поведінково</a:t>
            </a:r>
            <a:r>
              <a:rPr lang="uk-UA" sz="2100" b="1" i="1" spc="-50" dirty="0">
                <a:solidFill>
                  <a:schemeClr val="tx2"/>
                </a:solidFill>
                <a:latin typeface="Book Antiqua" pitchFamily="18" charset="0"/>
              </a:rPr>
              <a:t>-діяльнісний </a:t>
            </a:r>
            <a:r>
              <a:rPr lang="uk-UA" sz="2100" spc="-50" dirty="0">
                <a:solidFill>
                  <a:schemeClr val="tx2"/>
                </a:solidFill>
                <a:latin typeface="Book Antiqua" pitchFamily="18" charset="0"/>
              </a:rPr>
              <a:t>– (комплекс умінь і навичок, що забезпечують якісну реалізацію викладачем своїх трудових функцій);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uk-UA" sz="2100" b="1" i="1" spc="-50" dirty="0">
                <a:solidFill>
                  <a:schemeClr val="tx2"/>
                </a:solidFill>
                <a:latin typeface="Book Antiqua" pitchFamily="18" charset="0"/>
              </a:rPr>
              <a:t>особистісно-рефлексивний </a:t>
            </a:r>
            <a:r>
              <a:rPr lang="uk-UA" sz="2100" spc="-50" dirty="0">
                <a:solidFill>
                  <a:schemeClr val="tx2"/>
                </a:solidFill>
                <a:latin typeface="Book Antiqua" pitchFamily="18" charset="0"/>
              </a:rPr>
              <a:t>– (регулювання власної життєдіяльності, здатності до рефлексії у професійній діяльності);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uk-UA" sz="2100" b="1" i="1" spc="-50" dirty="0">
                <a:solidFill>
                  <a:schemeClr val="tx2"/>
                </a:solidFill>
                <a:latin typeface="Book Antiqua" pitchFamily="18" charset="0"/>
              </a:rPr>
              <a:t>емоційно-вольовий </a:t>
            </a:r>
            <a:r>
              <a:rPr lang="uk-UA" sz="2100" spc="-50" dirty="0">
                <a:solidFill>
                  <a:schemeClr val="tx2"/>
                </a:solidFill>
                <a:latin typeface="Book Antiqua" pitchFamily="18" charset="0"/>
              </a:rPr>
              <a:t>(здатність розуміти власний емоційний стан при розв’язанні педагогічних ситуацій; наполегливість у саморозвитку, цілеспрямованість дій в інформаційно-освітньому середовищі фахового коледжу).</a:t>
            </a:r>
            <a:endParaRPr lang="ru-RU" sz="2100" spc="-50" dirty="0">
              <a:solidFill>
                <a:schemeClr val="tx2"/>
              </a:solidFill>
              <a:latin typeface="Book Antiqua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0668B6-27EE-49F6-8F37-0C293ADBF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2" y="-31899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CBF2046-DAEC-4D29-9EC3-0BAABB5B0258}"/>
              </a:ext>
            </a:extLst>
          </p:cNvPr>
          <p:cNvSpPr/>
          <p:nvPr/>
        </p:nvSpPr>
        <p:spPr>
          <a:xfrm>
            <a:off x="3671777" y="5468"/>
            <a:ext cx="5975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Лабораторія науково-методичного супроводу підготовки фахівців у коледжах і технікумах</a:t>
            </a:r>
          </a:p>
        </p:txBody>
      </p:sp>
    </p:spTree>
    <p:extLst>
      <p:ext uri="{BB962C8B-B14F-4D97-AF65-F5344CB8AC3E}">
        <p14:creationId xmlns:p14="http://schemas.microsoft.com/office/powerpoint/2010/main" val="903887951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057400" y="877079"/>
            <a:ext cx="7851648" cy="485191"/>
          </a:xfrm>
          <a:ln>
            <a:noFill/>
          </a:ln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ct val="20000"/>
              </a:spcBef>
            </a:pPr>
            <a:br>
              <a:rPr lang="uk-UA" sz="2700" dirty="0">
                <a:solidFill>
                  <a:schemeClr val="tx1"/>
                </a:solidFill>
              </a:rPr>
            </a:br>
            <a:endParaRPr lang="ru-RU" sz="3600" dirty="0">
              <a:ln w="18415" cmpd="sng">
                <a:noFill/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949C0BA3-0DF9-4363-84C0-40D026E086FC}"/>
              </a:ext>
            </a:extLst>
          </p:cNvPr>
          <p:cNvSpPr/>
          <p:nvPr/>
        </p:nvSpPr>
        <p:spPr>
          <a:xfrm>
            <a:off x="1073890" y="1208038"/>
            <a:ext cx="10356110" cy="432426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uk-UA" sz="2000" b="1" spc="-50" dirty="0">
                <a:solidFill>
                  <a:schemeClr val="tx2"/>
                </a:solidFill>
                <a:latin typeface="Book Antiqua" pitchFamily="18" charset="0"/>
              </a:rPr>
              <a:t>Визначення складників професійної компетентності:</a:t>
            </a:r>
          </a:p>
          <a:p>
            <a:pPr>
              <a:spcAft>
                <a:spcPts val="600"/>
              </a:spcAft>
            </a:pPr>
            <a:endParaRPr lang="uk-UA" sz="2000" b="1" spc="-50" dirty="0">
              <a:solidFill>
                <a:schemeClr val="tx2"/>
              </a:solidFill>
              <a:latin typeface="Book Antiqua" pitchFamily="18" charset="0"/>
            </a:endParaRPr>
          </a:p>
          <a:p>
            <a:r>
              <a:rPr lang="uk-UA" sz="2000" b="1" i="1" spc="-50" dirty="0">
                <a:solidFill>
                  <a:schemeClr val="tx2"/>
                </a:solidFill>
                <a:latin typeface="Book Antiqua" pitchFamily="18" charset="0"/>
              </a:rPr>
              <a:t>Перший етап  </a:t>
            </a:r>
            <a:r>
              <a:rPr lang="uk-UA" sz="2000" spc="-50" dirty="0">
                <a:solidFill>
                  <a:schemeClr val="tx2"/>
                </a:solidFill>
                <a:latin typeface="Book Antiqua" pitchFamily="18" charset="0"/>
              </a:rPr>
              <a:t>(опитування педагогічних працівників (389 респондентів))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uk-UA" sz="2000" b="1" i="1" spc="-50" dirty="0">
                <a:solidFill>
                  <a:schemeClr val="tx2"/>
                </a:solidFill>
                <a:latin typeface="Book Antiqua" pitchFamily="18" charset="0"/>
              </a:rPr>
              <a:t>24 </a:t>
            </a:r>
            <a:r>
              <a:rPr lang="uk-UA" sz="2000" spc="-50" dirty="0">
                <a:solidFill>
                  <a:schemeClr val="tx2"/>
                </a:solidFill>
                <a:latin typeface="Book Antiqua" pitchFamily="18" charset="0"/>
              </a:rPr>
              <a:t>компетентності, які має демонструвати сучасний викладач коледжу:</a:t>
            </a:r>
          </a:p>
          <a:p>
            <a:pPr algn="just">
              <a:spcBef>
                <a:spcPts val="600"/>
              </a:spcBef>
            </a:pPr>
            <a:r>
              <a:rPr lang="uk-UA" sz="2000" spc="-50" dirty="0">
                <a:solidFill>
                  <a:schemeClr val="tx2"/>
                </a:solidFill>
                <a:latin typeface="Book Antiqua" pitchFamily="18" charset="0"/>
              </a:rPr>
              <a:t>дидактична, предметна, методична, екологічна, інклюзивна, здоров’язберігаюча, економічна, дослідницька, комунікативна, </a:t>
            </a:r>
            <a:r>
              <a:rPr lang="uk-UA" sz="2000" spc="-50" dirty="0" err="1">
                <a:solidFill>
                  <a:schemeClr val="tx2"/>
                </a:solidFill>
                <a:latin typeface="Book Antiqua" pitchFamily="18" charset="0"/>
              </a:rPr>
              <a:t>проєктивна</a:t>
            </a:r>
            <a:r>
              <a:rPr lang="uk-UA" sz="2000" spc="-50" dirty="0">
                <a:solidFill>
                  <a:schemeClr val="tx2"/>
                </a:solidFill>
                <a:latin typeface="Book Antiqua" pitchFamily="18" charset="0"/>
              </a:rPr>
              <a:t>, </a:t>
            </a:r>
            <a:r>
              <a:rPr lang="uk-UA" sz="2000" spc="-50" dirty="0" err="1">
                <a:solidFill>
                  <a:schemeClr val="tx2"/>
                </a:solidFill>
                <a:latin typeface="Book Antiqua" pitchFamily="18" charset="0"/>
              </a:rPr>
              <a:t>оцінювально</a:t>
            </a:r>
            <a:r>
              <a:rPr lang="uk-UA" sz="2000" spc="-50" dirty="0">
                <a:solidFill>
                  <a:schemeClr val="tx2"/>
                </a:solidFill>
                <a:latin typeface="Book Antiqua" pitchFamily="18" charset="0"/>
              </a:rPr>
              <a:t>-аналітична, організаційна, психологічна, </a:t>
            </a:r>
            <a:r>
              <a:rPr lang="uk-UA" sz="2000" spc="-50" dirty="0" err="1">
                <a:solidFill>
                  <a:schemeClr val="tx2"/>
                </a:solidFill>
                <a:latin typeface="Book Antiqua" pitchFamily="18" charset="0"/>
              </a:rPr>
              <a:t>аутопсихологічна</a:t>
            </a:r>
            <a:r>
              <a:rPr lang="uk-UA" sz="2000" spc="-50" dirty="0">
                <a:solidFill>
                  <a:schemeClr val="tx2"/>
                </a:solidFill>
                <a:latin typeface="Book Antiqua" pitchFamily="18" charset="0"/>
              </a:rPr>
              <a:t>, загальнокультурна, </a:t>
            </a:r>
            <a:r>
              <a:rPr lang="uk-UA" sz="2000" spc="-50" dirty="0" err="1">
                <a:solidFill>
                  <a:schemeClr val="tx2"/>
                </a:solidFill>
                <a:latin typeface="Book Antiqua" pitchFamily="18" charset="0"/>
              </a:rPr>
              <a:t>конфліктологічна</a:t>
            </a:r>
            <a:r>
              <a:rPr lang="uk-UA" sz="2000" spc="-50" dirty="0">
                <a:solidFill>
                  <a:schemeClr val="tx2"/>
                </a:solidFill>
                <a:latin typeface="Book Antiqua" pitchFamily="18" charset="0"/>
              </a:rPr>
              <a:t>, інформаційно-цифрова, виховна, прогностична, правова, соціальна, політична, творча компетентності.</a:t>
            </a:r>
          </a:p>
          <a:p>
            <a:pPr algn="just">
              <a:spcBef>
                <a:spcPts val="600"/>
              </a:spcBef>
            </a:pPr>
            <a:endParaRPr lang="uk-UA" sz="2000" spc="-50" dirty="0">
              <a:solidFill>
                <a:schemeClr val="tx2"/>
              </a:solidFill>
              <a:latin typeface="Book Antiqua" pitchFamily="18" charset="0"/>
            </a:endParaRPr>
          </a:p>
          <a:p>
            <a:pPr>
              <a:spcBef>
                <a:spcPts val="600"/>
              </a:spcBef>
            </a:pPr>
            <a:r>
              <a:rPr lang="uk-UA" sz="2000" b="1" i="1" spc="-50" dirty="0">
                <a:solidFill>
                  <a:schemeClr val="tx2"/>
                </a:solidFill>
                <a:latin typeface="Book Antiqua" pitchFamily="18" charset="0"/>
              </a:rPr>
              <a:t>Другий етап  </a:t>
            </a:r>
            <a:r>
              <a:rPr lang="uk-UA" sz="2000" spc="-50" dirty="0">
                <a:solidFill>
                  <a:schemeClr val="tx2"/>
                </a:solidFill>
                <a:latin typeface="Book Antiqua" pitchFamily="18" charset="0"/>
              </a:rPr>
              <a:t>(визначення вагомості видів професійної компетентності (26 експертів))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ru-RU" sz="2000" spc="-50" dirty="0">
              <a:solidFill>
                <a:schemeClr val="tx2"/>
              </a:solidFill>
              <a:latin typeface="Book Antiqua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580275-6CAA-4550-AECC-C6BB06889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2" y="-31899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14EBF98-6422-4B63-807B-12B2B8257D67}"/>
              </a:ext>
            </a:extLst>
          </p:cNvPr>
          <p:cNvSpPr/>
          <p:nvPr/>
        </p:nvSpPr>
        <p:spPr>
          <a:xfrm>
            <a:off x="3671777" y="5468"/>
            <a:ext cx="5975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Лабораторія науково-методичного супроводу підготовки фахівців у коледжах і технікумах</a:t>
            </a:r>
          </a:p>
        </p:txBody>
      </p:sp>
    </p:spTree>
    <p:extLst>
      <p:ext uri="{BB962C8B-B14F-4D97-AF65-F5344CB8AC3E}">
        <p14:creationId xmlns:p14="http://schemas.microsoft.com/office/powerpoint/2010/main" val="839272653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057400" y="877079"/>
            <a:ext cx="7851648" cy="485191"/>
          </a:xfrm>
          <a:ln>
            <a:noFill/>
          </a:ln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ct val="20000"/>
              </a:spcBef>
            </a:pPr>
            <a:br>
              <a:rPr lang="uk-UA" sz="2700" dirty="0">
                <a:solidFill>
                  <a:schemeClr val="tx1"/>
                </a:solidFill>
              </a:rPr>
            </a:br>
            <a:endParaRPr lang="ru-RU" sz="3600" dirty="0">
              <a:ln w="18415" cmpd="sng">
                <a:noFill/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77EEDE5-AA0B-4824-8586-D10A49D39B2B}"/>
              </a:ext>
            </a:extLst>
          </p:cNvPr>
          <p:cNvSpPr/>
          <p:nvPr/>
        </p:nvSpPr>
        <p:spPr>
          <a:xfrm>
            <a:off x="1158949" y="4284921"/>
            <a:ext cx="10058400" cy="191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97BC2C-D828-419F-814F-EDD0A2390F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60" t="24057" r="23837" b="11240"/>
          <a:stretch/>
        </p:blipFill>
        <p:spPr>
          <a:xfrm>
            <a:off x="2170176" y="910635"/>
            <a:ext cx="7851648" cy="52323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CB3C05-6EB3-4568-984D-5257605AA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2" y="-31899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B350251-F501-4609-AC2E-08809D9DB7E2}"/>
              </a:ext>
            </a:extLst>
          </p:cNvPr>
          <p:cNvSpPr/>
          <p:nvPr/>
        </p:nvSpPr>
        <p:spPr>
          <a:xfrm>
            <a:off x="3671777" y="5468"/>
            <a:ext cx="5975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Лабораторія науково-методичного супроводу підготовки фахівців у коледжах і технікумах</a:t>
            </a:r>
          </a:p>
        </p:txBody>
      </p:sp>
    </p:spTree>
    <p:extLst>
      <p:ext uri="{BB962C8B-B14F-4D97-AF65-F5344CB8AC3E}">
        <p14:creationId xmlns:p14="http://schemas.microsoft.com/office/powerpoint/2010/main" val="2460731271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057400" y="877079"/>
            <a:ext cx="7851648" cy="485191"/>
          </a:xfrm>
          <a:ln>
            <a:noFill/>
          </a:ln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ct val="20000"/>
              </a:spcBef>
            </a:pPr>
            <a:br>
              <a:rPr lang="uk-UA" sz="2700" dirty="0">
                <a:solidFill>
                  <a:schemeClr val="tx1"/>
                </a:solidFill>
              </a:rPr>
            </a:br>
            <a:endParaRPr lang="ru-RU" sz="3600" dirty="0">
              <a:ln w="18415" cmpd="sng">
                <a:noFill/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75B659F-BE7D-4BE0-8418-589B546E9939}"/>
              </a:ext>
            </a:extLst>
          </p:cNvPr>
          <p:cNvSpPr/>
          <p:nvPr/>
        </p:nvSpPr>
        <p:spPr>
          <a:xfrm>
            <a:off x="1158949" y="4284921"/>
            <a:ext cx="10058400" cy="191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C158E8-6CC3-4E1A-93A9-C68FB98539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56" t="25031" r="22443" b="13102"/>
          <a:stretch/>
        </p:blipFill>
        <p:spPr>
          <a:xfrm>
            <a:off x="1964968" y="1073888"/>
            <a:ext cx="8501014" cy="51359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493D37-B290-476E-BBBF-D523382B6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2" y="-31899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00FB72F-1D65-43AB-9AE7-C061B89B3710}"/>
              </a:ext>
            </a:extLst>
          </p:cNvPr>
          <p:cNvSpPr/>
          <p:nvPr/>
        </p:nvSpPr>
        <p:spPr>
          <a:xfrm>
            <a:off x="3671777" y="5468"/>
            <a:ext cx="5975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Лабораторія науково-методичного супроводу підготовки фахівців у коледжах і технікумах</a:t>
            </a:r>
          </a:p>
        </p:txBody>
      </p:sp>
    </p:spTree>
    <p:extLst>
      <p:ext uri="{BB962C8B-B14F-4D97-AF65-F5344CB8AC3E}">
        <p14:creationId xmlns:p14="http://schemas.microsoft.com/office/powerpoint/2010/main" val="2585928101"/>
      </p:ext>
    </p:extLst>
  </p:cSld>
  <p:clrMapOvr>
    <a:masterClrMapping/>
  </p:clrMapOvr>
  <p:transition spd="slow"/>
</p:sld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eg"/></Relationships>
</file>

<file path=ppt/theme/_rels/them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jpeg"/></Relationships>
</file>

<file path=ppt/theme/_rels/them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Serebristay_Dymka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SinAbstr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Sirenev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SvetLinii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Апекс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Бумажная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Аспект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Официаль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Открытая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Svecheni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arkBlue (NXPowerLite)">
  <a:themeElements>
    <a:clrScheme name="m62-graph-paper 13">
      <a:dk1>
        <a:srgbClr val="FFFFFF"/>
      </a:dk1>
      <a:lt1>
        <a:srgbClr val="FFFFFF"/>
      </a:lt1>
      <a:dk2>
        <a:srgbClr val="FFFFFF"/>
      </a:dk2>
      <a:lt2>
        <a:srgbClr val="000000"/>
      </a:lt2>
      <a:accent1>
        <a:srgbClr val="122C74"/>
      </a:accent1>
      <a:accent2>
        <a:srgbClr val="0099FF"/>
      </a:accent2>
      <a:accent3>
        <a:srgbClr val="FFFFFF"/>
      </a:accent3>
      <a:accent4>
        <a:srgbClr val="DADADA"/>
      </a:accent4>
      <a:accent5>
        <a:srgbClr val="AAACBC"/>
      </a:accent5>
      <a:accent6>
        <a:srgbClr val="008AE7"/>
      </a:accent6>
      <a:hlink>
        <a:srgbClr val="99CCFF"/>
      </a:hlink>
      <a:folHlink>
        <a:srgbClr val="FF9933"/>
      </a:folHlink>
    </a:clrScheme>
    <a:fontScheme name="m62-graph-pap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62-graph-pap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graph-pap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graph-pap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graph-pap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graph-pap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graph-pap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graph-pap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graph-pap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graph-pap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graph-pap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graph-pap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graph-pap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graph-paper 13">
        <a:dk1>
          <a:srgbClr val="FFFFFF"/>
        </a:dk1>
        <a:lt1>
          <a:srgbClr val="FFFFFF"/>
        </a:lt1>
        <a:dk2>
          <a:srgbClr val="FFFFFF"/>
        </a:dk2>
        <a:lt2>
          <a:srgbClr val="000000"/>
        </a:lt2>
        <a:accent1>
          <a:srgbClr val="122C74"/>
        </a:accent1>
        <a:accent2>
          <a:srgbClr val="0099FF"/>
        </a:accent2>
        <a:accent3>
          <a:srgbClr val="FFFFFF"/>
        </a:accent3>
        <a:accent4>
          <a:srgbClr val="DADADA"/>
        </a:accent4>
        <a:accent5>
          <a:srgbClr val="AAACBC"/>
        </a:accent5>
        <a:accent6>
          <a:srgbClr val="008AE7"/>
        </a:accent6>
        <a:hlink>
          <a:srgbClr val="99CCFF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1_Default Design 13">
      <a:dk1>
        <a:srgbClr val="FFFFFF"/>
      </a:dk1>
      <a:lt1>
        <a:srgbClr val="FFFFFF"/>
      </a:lt1>
      <a:dk2>
        <a:srgbClr val="FFFFFF"/>
      </a:dk2>
      <a:lt2>
        <a:srgbClr val="000000"/>
      </a:lt2>
      <a:accent1>
        <a:srgbClr val="122C74"/>
      </a:accent1>
      <a:accent2>
        <a:srgbClr val="0099FF"/>
      </a:accent2>
      <a:accent3>
        <a:srgbClr val="FFFFFF"/>
      </a:accent3>
      <a:accent4>
        <a:srgbClr val="DADADA"/>
      </a:accent4>
      <a:accent5>
        <a:srgbClr val="AAACBC"/>
      </a:accent5>
      <a:accent6>
        <a:srgbClr val="008AE7"/>
      </a:accent6>
      <a:hlink>
        <a:srgbClr val="99CCFF"/>
      </a:hlink>
      <a:folHlink>
        <a:srgbClr val="FF9933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FFFFFF"/>
        </a:dk1>
        <a:lt1>
          <a:srgbClr val="FFFFFF"/>
        </a:lt1>
        <a:dk2>
          <a:srgbClr val="FFFFFF"/>
        </a:dk2>
        <a:lt2>
          <a:srgbClr val="000000"/>
        </a:lt2>
        <a:accent1>
          <a:srgbClr val="122C74"/>
        </a:accent1>
        <a:accent2>
          <a:srgbClr val="0099FF"/>
        </a:accent2>
        <a:accent3>
          <a:srgbClr val="FFFFFF"/>
        </a:accent3>
        <a:accent4>
          <a:srgbClr val="DADADA"/>
        </a:accent4>
        <a:accent5>
          <a:srgbClr val="AAACBC"/>
        </a:accent5>
        <a:accent6>
          <a:srgbClr val="008AE7"/>
        </a:accent6>
        <a:hlink>
          <a:srgbClr val="99CCFF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2_Default Design 13">
      <a:dk1>
        <a:srgbClr val="FFFFFF"/>
      </a:dk1>
      <a:lt1>
        <a:srgbClr val="FFFFFF"/>
      </a:lt1>
      <a:dk2>
        <a:srgbClr val="FFFFFF"/>
      </a:dk2>
      <a:lt2>
        <a:srgbClr val="000000"/>
      </a:lt2>
      <a:accent1>
        <a:srgbClr val="122C74"/>
      </a:accent1>
      <a:accent2>
        <a:srgbClr val="0099FF"/>
      </a:accent2>
      <a:accent3>
        <a:srgbClr val="FFFFFF"/>
      </a:accent3>
      <a:accent4>
        <a:srgbClr val="DADADA"/>
      </a:accent4>
      <a:accent5>
        <a:srgbClr val="AAACBC"/>
      </a:accent5>
      <a:accent6>
        <a:srgbClr val="008AE7"/>
      </a:accent6>
      <a:hlink>
        <a:srgbClr val="99CCFF"/>
      </a:hlink>
      <a:folHlink>
        <a:srgbClr val="FF9933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FFFFFF"/>
        </a:dk1>
        <a:lt1>
          <a:srgbClr val="FFFFFF"/>
        </a:lt1>
        <a:dk2>
          <a:srgbClr val="FFFFFF"/>
        </a:dk2>
        <a:lt2>
          <a:srgbClr val="000000"/>
        </a:lt2>
        <a:accent1>
          <a:srgbClr val="122C74"/>
        </a:accent1>
        <a:accent2>
          <a:srgbClr val="0099FF"/>
        </a:accent2>
        <a:accent3>
          <a:srgbClr val="FFFFFF"/>
        </a:accent3>
        <a:accent4>
          <a:srgbClr val="DADADA"/>
        </a:accent4>
        <a:accent5>
          <a:srgbClr val="AAACBC"/>
        </a:accent5>
        <a:accent6>
          <a:srgbClr val="008AE7"/>
        </a:accent6>
        <a:hlink>
          <a:srgbClr val="99CCFF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It’s not the design of your template">
  <a:themeElements>
    <a:clrScheme name="1_It’s not the design of your template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135971"/>
      </a:hlink>
      <a:folHlink>
        <a:srgbClr val="99CC00"/>
      </a:folHlink>
    </a:clrScheme>
    <a:fontScheme name="1_It’s not the design of your template">
      <a:majorFont>
        <a:latin typeface="Neo Sans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It’s not the design of your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’s not the design of your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’s not the design of your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’s not the design of your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’s not the design of your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’s not the design of your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’s not the design of your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’s not the design of your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’s not the design of your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’s not the design of your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’s not the design of your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’s not the design of your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’s not the design of your 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135971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Elegant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IT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RaznSiyani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61</Template>
  <TotalTime>8611</TotalTime>
  <Words>2197</Words>
  <Application>Microsoft Office PowerPoint</Application>
  <PresentationFormat>Широкоэкранный</PresentationFormat>
  <Paragraphs>393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18</vt:i4>
      </vt:variant>
      <vt:variant>
        <vt:lpstr>Тема</vt:lpstr>
      </vt:variant>
      <vt:variant>
        <vt:i4>20</vt:i4>
      </vt:variant>
      <vt:variant>
        <vt:lpstr>Заголовки слайдов</vt:lpstr>
      </vt:variant>
      <vt:variant>
        <vt:i4>39</vt:i4>
      </vt:variant>
    </vt:vector>
  </HeadingPairs>
  <TitlesOfParts>
    <vt:vector size="77" baseType="lpstr">
      <vt:lpstr>맑은 고딕</vt:lpstr>
      <vt:lpstr>Agency FB</vt:lpstr>
      <vt:lpstr>Arial</vt:lpstr>
      <vt:lpstr>Ariston</vt:lpstr>
      <vt:lpstr>Baskerville Old Face</vt:lpstr>
      <vt:lpstr>Bell MT</vt:lpstr>
      <vt:lpstr>Book Antiqua</vt:lpstr>
      <vt:lpstr>Calibri</vt:lpstr>
      <vt:lpstr>Calibri Light</vt:lpstr>
      <vt:lpstr>Georgia</vt:lpstr>
      <vt:lpstr>Lucida Sans</vt:lpstr>
      <vt:lpstr>Neo Sans</vt:lpstr>
      <vt:lpstr>Times New Roman</vt:lpstr>
      <vt:lpstr>Trebuchet MS</vt:lpstr>
      <vt:lpstr>Verdana</vt:lpstr>
      <vt:lpstr>Wingdings</vt:lpstr>
      <vt:lpstr>Wingdings 2</vt:lpstr>
      <vt:lpstr>Wingdings 3</vt:lpstr>
      <vt:lpstr>Тема Office</vt:lpstr>
      <vt:lpstr>Custom Design</vt:lpstr>
      <vt:lpstr>DarkBlue (NXPowerLite)</vt:lpstr>
      <vt:lpstr>1_Default Design</vt:lpstr>
      <vt:lpstr>2_Default Design</vt:lpstr>
      <vt:lpstr>1_It’s not the design of your template</vt:lpstr>
      <vt:lpstr>Elegant</vt:lpstr>
      <vt:lpstr>IT</vt:lpstr>
      <vt:lpstr>RaznSiyanie</vt:lpstr>
      <vt:lpstr>Serebristay_Dymka</vt:lpstr>
      <vt:lpstr>SinAbstr</vt:lpstr>
      <vt:lpstr>Sirenevy</vt:lpstr>
      <vt:lpstr>SvetLinii</vt:lpstr>
      <vt:lpstr>Апекс</vt:lpstr>
      <vt:lpstr>Бумажная</vt:lpstr>
      <vt:lpstr>Аспект</vt:lpstr>
      <vt:lpstr>Официальная</vt:lpstr>
      <vt:lpstr>Открытая</vt:lpstr>
      <vt:lpstr>Svechenie</vt:lpstr>
      <vt:lpstr>Ретро</vt:lpstr>
      <vt:lpstr>Презентация PowerPoint</vt:lpstr>
      <vt:lpstr>Презентация PowerPoint</vt:lpstr>
      <vt:lpstr>Презентация PowerPoint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Презентация PowerPoint</vt:lpstr>
      <vt:lpstr> </vt:lpstr>
      <vt:lpstr> </vt:lpstr>
      <vt:lpstr> </vt:lpstr>
      <vt:lpstr> </vt:lpstr>
      <vt:lpstr> 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Базелюк Олександр</dc:creator>
  <cp:lastModifiedBy>Пользователь</cp:lastModifiedBy>
  <cp:revision>584</cp:revision>
  <cp:lastPrinted>2020-04-22T18:16:24Z</cp:lastPrinted>
  <dcterms:created xsi:type="dcterms:W3CDTF">2016-10-22T20:51:46Z</dcterms:created>
  <dcterms:modified xsi:type="dcterms:W3CDTF">2024-03-17T18:21:54Z</dcterms:modified>
</cp:coreProperties>
</file>